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3"/>
  </p:notesMasterIdLst>
  <p:handoutMasterIdLst>
    <p:handoutMasterId r:id="rId4"/>
  </p:handoutMasterIdLst>
  <p:sldIdLst>
    <p:sldId id="256" r:id="rId2"/>
  </p:sldIdLst>
  <p:sldSz cx="42062400" cy="32918400"/>
  <p:notesSz cx="43221275" cy="32248475"/>
  <p:defaultTextStyle>
    <a:defPPr>
      <a:defRPr lang="en-US"/>
    </a:defPPr>
    <a:lvl1pPr algn="ctr" rtl="0" fontAlgn="base">
      <a:spcBef>
        <a:spcPct val="0"/>
      </a:spcBef>
      <a:spcAft>
        <a:spcPct val="0"/>
      </a:spcAft>
      <a:defRPr sz="20600" kern="1200">
        <a:solidFill>
          <a:schemeClr val="bg1"/>
        </a:solidFill>
        <a:latin typeface="Arial" charset="0"/>
        <a:ea typeface="ヒラギノ角ゴ Pro W3" pitchFamily="1" charset="-128"/>
        <a:cs typeface="+mn-cs"/>
      </a:defRPr>
    </a:lvl1pPr>
    <a:lvl2pPr marL="457200" algn="ctr" rtl="0" fontAlgn="base">
      <a:spcBef>
        <a:spcPct val="0"/>
      </a:spcBef>
      <a:spcAft>
        <a:spcPct val="0"/>
      </a:spcAft>
      <a:defRPr sz="20600" kern="1200">
        <a:solidFill>
          <a:schemeClr val="bg1"/>
        </a:solidFill>
        <a:latin typeface="Arial" charset="0"/>
        <a:ea typeface="ヒラギノ角ゴ Pro W3" pitchFamily="1" charset="-128"/>
        <a:cs typeface="+mn-cs"/>
      </a:defRPr>
    </a:lvl2pPr>
    <a:lvl3pPr marL="914400" algn="ctr" rtl="0" fontAlgn="base">
      <a:spcBef>
        <a:spcPct val="0"/>
      </a:spcBef>
      <a:spcAft>
        <a:spcPct val="0"/>
      </a:spcAft>
      <a:defRPr sz="20600" kern="1200">
        <a:solidFill>
          <a:schemeClr val="bg1"/>
        </a:solidFill>
        <a:latin typeface="Arial" charset="0"/>
        <a:ea typeface="ヒラギノ角ゴ Pro W3" pitchFamily="1" charset="-128"/>
        <a:cs typeface="+mn-cs"/>
      </a:defRPr>
    </a:lvl3pPr>
    <a:lvl4pPr marL="1371600" algn="ctr" rtl="0" fontAlgn="base">
      <a:spcBef>
        <a:spcPct val="0"/>
      </a:spcBef>
      <a:spcAft>
        <a:spcPct val="0"/>
      </a:spcAft>
      <a:defRPr sz="20600" kern="1200">
        <a:solidFill>
          <a:schemeClr val="bg1"/>
        </a:solidFill>
        <a:latin typeface="Arial" charset="0"/>
        <a:ea typeface="ヒラギノ角ゴ Pro W3" pitchFamily="1" charset="-128"/>
        <a:cs typeface="+mn-cs"/>
      </a:defRPr>
    </a:lvl4pPr>
    <a:lvl5pPr marL="1828800" algn="ctr" rtl="0" fontAlgn="base">
      <a:spcBef>
        <a:spcPct val="0"/>
      </a:spcBef>
      <a:spcAft>
        <a:spcPct val="0"/>
      </a:spcAft>
      <a:defRPr sz="20600" kern="1200">
        <a:solidFill>
          <a:schemeClr val="bg1"/>
        </a:solidFill>
        <a:latin typeface="Arial" charset="0"/>
        <a:ea typeface="ヒラギノ角ゴ Pro W3" pitchFamily="1" charset="-128"/>
        <a:cs typeface="+mn-cs"/>
      </a:defRPr>
    </a:lvl5pPr>
    <a:lvl6pPr marL="2286000" algn="l" defTabSz="914400" rtl="0" eaLnBrk="1" latinLnBrk="0" hangingPunct="1">
      <a:defRPr sz="20600" kern="1200">
        <a:solidFill>
          <a:schemeClr val="bg1"/>
        </a:solidFill>
        <a:latin typeface="Arial" charset="0"/>
        <a:ea typeface="ヒラギノ角ゴ Pro W3" pitchFamily="1" charset="-128"/>
        <a:cs typeface="+mn-cs"/>
      </a:defRPr>
    </a:lvl6pPr>
    <a:lvl7pPr marL="2743200" algn="l" defTabSz="914400" rtl="0" eaLnBrk="1" latinLnBrk="0" hangingPunct="1">
      <a:defRPr sz="20600" kern="1200">
        <a:solidFill>
          <a:schemeClr val="bg1"/>
        </a:solidFill>
        <a:latin typeface="Arial" charset="0"/>
        <a:ea typeface="ヒラギノ角ゴ Pro W3" pitchFamily="1" charset="-128"/>
        <a:cs typeface="+mn-cs"/>
      </a:defRPr>
    </a:lvl7pPr>
    <a:lvl8pPr marL="3200400" algn="l" defTabSz="914400" rtl="0" eaLnBrk="1" latinLnBrk="0" hangingPunct="1">
      <a:defRPr sz="20600" kern="1200">
        <a:solidFill>
          <a:schemeClr val="bg1"/>
        </a:solidFill>
        <a:latin typeface="Arial" charset="0"/>
        <a:ea typeface="ヒラギノ角ゴ Pro W3" pitchFamily="1" charset="-128"/>
        <a:cs typeface="+mn-cs"/>
      </a:defRPr>
    </a:lvl8pPr>
    <a:lvl9pPr marL="3657600" algn="l" defTabSz="914400" rtl="0" eaLnBrk="1" latinLnBrk="0" hangingPunct="1">
      <a:defRPr sz="20600" kern="1200">
        <a:solidFill>
          <a:schemeClr val="bg1"/>
        </a:solidFill>
        <a:latin typeface="Arial" charset="0"/>
        <a:ea typeface="ヒラギノ角ゴ Pro W3" pitchFamily="1"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HAECHMatarB" initials="BBM" lastIdx="5" clrIdx="0"/>
  <p:cmAuthor id="1" name="VHAECHBarneSe" initials="V" lastIdx="3" clrIdx="1"/>
  <p:cmAuthor id="2" name="Farro, Samantha A." initials="SF"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0083BE"/>
    <a:srgbClr val="003399"/>
    <a:srgbClr val="FF0000"/>
    <a:srgbClr val="3366FF"/>
    <a:srgbClr val="000099"/>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17" autoAdjust="0"/>
    <p:restoredTop sz="97333" autoAdjust="0"/>
  </p:normalViewPr>
  <p:slideViewPr>
    <p:cSldViewPr showGuides="1">
      <p:cViewPr>
        <p:scale>
          <a:sx n="100" d="100"/>
          <a:sy n="100" d="100"/>
        </p:scale>
        <p:origin x="7638" y="-72"/>
      </p:cViewPr>
      <p:guideLst>
        <p:guide orient="horz" pos="10368"/>
        <p:guide orient="horz" pos="5424"/>
        <p:guide orient="horz" pos="15216"/>
        <p:guide pos="13248"/>
        <p:guide pos="19296"/>
        <p:guide pos="74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18729325" cy="1612900"/>
          </a:xfrm>
          <a:prstGeom prst="rect">
            <a:avLst/>
          </a:prstGeom>
          <a:noFill/>
          <a:ln w="9525">
            <a:noFill/>
            <a:miter lim="800000"/>
            <a:headEnd/>
            <a:tailEnd/>
          </a:ln>
          <a:effectLst/>
        </p:spPr>
        <p:txBody>
          <a:bodyPr vert="horz" wrap="square" lIns="431879" tIns="215941" rIns="431879" bIns="215941" numCol="1" anchor="t" anchorCtr="0" compatLnSpc="1">
            <a:prstTxWarp prst="textNoShape">
              <a:avLst/>
            </a:prstTxWarp>
          </a:bodyPr>
          <a:lstStyle>
            <a:lvl1pPr algn="l" defTabSz="4314825">
              <a:defRPr sz="5600">
                <a:solidFill>
                  <a:schemeClr val="tx1"/>
                </a:solidFill>
                <a:latin typeface="Times New Roman" pitchFamily="18" charset="0"/>
              </a:defRPr>
            </a:lvl1pPr>
          </a:lstStyle>
          <a:p>
            <a:pPr>
              <a:defRPr/>
            </a:pPr>
            <a:endParaRPr lang="en-US"/>
          </a:p>
        </p:txBody>
      </p:sp>
      <p:sp>
        <p:nvSpPr>
          <p:cNvPr id="61443" name="Rectangle 3"/>
          <p:cNvSpPr>
            <a:spLocks noGrp="1" noChangeArrowheads="1"/>
          </p:cNvSpPr>
          <p:nvPr>
            <p:ph type="dt" sz="quarter" idx="1"/>
          </p:nvPr>
        </p:nvSpPr>
        <p:spPr bwMode="auto">
          <a:xfrm>
            <a:off x="24491950" y="0"/>
            <a:ext cx="18729325" cy="1612900"/>
          </a:xfrm>
          <a:prstGeom prst="rect">
            <a:avLst/>
          </a:prstGeom>
          <a:noFill/>
          <a:ln w="9525">
            <a:noFill/>
            <a:miter lim="800000"/>
            <a:headEnd/>
            <a:tailEnd/>
          </a:ln>
          <a:effectLst/>
        </p:spPr>
        <p:txBody>
          <a:bodyPr vert="horz" wrap="square" lIns="431879" tIns="215941" rIns="431879" bIns="215941" numCol="1" anchor="t" anchorCtr="0" compatLnSpc="1">
            <a:prstTxWarp prst="textNoShape">
              <a:avLst/>
            </a:prstTxWarp>
          </a:bodyPr>
          <a:lstStyle>
            <a:lvl1pPr algn="r" defTabSz="4314825">
              <a:defRPr sz="5600">
                <a:solidFill>
                  <a:schemeClr val="tx1"/>
                </a:solidFill>
                <a:latin typeface="Times New Roman" pitchFamily="18" charset="0"/>
              </a:defRPr>
            </a:lvl1pPr>
          </a:lstStyle>
          <a:p>
            <a:pPr>
              <a:defRPr/>
            </a:pPr>
            <a:endParaRPr lang="en-US"/>
          </a:p>
        </p:txBody>
      </p:sp>
      <p:sp>
        <p:nvSpPr>
          <p:cNvPr id="61444" name="Rectangle 4"/>
          <p:cNvSpPr>
            <a:spLocks noGrp="1" noChangeArrowheads="1"/>
          </p:cNvSpPr>
          <p:nvPr>
            <p:ph type="ftr" sz="quarter" idx="2"/>
          </p:nvPr>
        </p:nvSpPr>
        <p:spPr bwMode="auto">
          <a:xfrm>
            <a:off x="0" y="30635575"/>
            <a:ext cx="18729325" cy="1612900"/>
          </a:xfrm>
          <a:prstGeom prst="rect">
            <a:avLst/>
          </a:prstGeom>
          <a:noFill/>
          <a:ln w="9525">
            <a:noFill/>
            <a:miter lim="800000"/>
            <a:headEnd/>
            <a:tailEnd/>
          </a:ln>
          <a:effectLst/>
        </p:spPr>
        <p:txBody>
          <a:bodyPr vert="horz" wrap="square" lIns="431879" tIns="215941" rIns="431879" bIns="215941" numCol="1" anchor="b" anchorCtr="0" compatLnSpc="1">
            <a:prstTxWarp prst="textNoShape">
              <a:avLst/>
            </a:prstTxWarp>
          </a:bodyPr>
          <a:lstStyle>
            <a:lvl1pPr algn="l" defTabSz="4314825">
              <a:defRPr sz="5600">
                <a:solidFill>
                  <a:schemeClr val="tx1"/>
                </a:solidFill>
                <a:latin typeface="Times New Roman" pitchFamily="18" charset="0"/>
              </a:defRPr>
            </a:lvl1pPr>
          </a:lstStyle>
          <a:p>
            <a:pPr>
              <a:defRPr/>
            </a:pPr>
            <a:endParaRPr lang="en-US"/>
          </a:p>
        </p:txBody>
      </p:sp>
      <p:sp>
        <p:nvSpPr>
          <p:cNvPr id="61445" name="Rectangle 5"/>
          <p:cNvSpPr>
            <a:spLocks noGrp="1" noChangeArrowheads="1"/>
          </p:cNvSpPr>
          <p:nvPr>
            <p:ph type="sldNum" sz="quarter" idx="3"/>
          </p:nvPr>
        </p:nvSpPr>
        <p:spPr bwMode="auto">
          <a:xfrm>
            <a:off x="24491950" y="30635575"/>
            <a:ext cx="18729325" cy="1612900"/>
          </a:xfrm>
          <a:prstGeom prst="rect">
            <a:avLst/>
          </a:prstGeom>
          <a:noFill/>
          <a:ln w="9525">
            <a:noFill/>
            <a:miter lim="800000"/>
            <a:headEnd/>
            <a:tailEnd/>
          </a:ln>
          <a:effectLst/>
        </p:spPr>
        <p:txBody>
          <a:bodyPr vert="horz" wrap="square" lIns="431879" tIns="215941" rIns="431879" bIns="215941" numCol="1" anchor="b" anchorCtr="0" compatLnSpc="1">
            <a:prstTxWarp prst="textNoShape">
              <a:avLst/>
            </a:prstTxWarp>
          </a:bodyPr>
          <a:lstStyle>
            <a:lvl1pPr algn="r" defTabSz="4314825">
              <a:defRPr sz="5600">
                <a:solidFill>
                  <a:schemeClr val="tx1"/>
                </a:solidFill>
                <a:latin typeface="Times New Roman" pitchFamily="18" charset="0"/>
              </a:defRPr>
            </a:lvl1pPr>
          </a:lstStyle>
          <a:p>
            <a:pPr>
              <a:defRPr/>
            </a:pPr>
            <a:fld id="{0DA5E84B-B623-4B20-8716-3099B3CD47EF}" type="slidenum">
              <a:rPr lang="en-US"/>
              <a:pPr>
                <a:defRPr/>
              </a:pPr>
              <a:t>‹#›</a:t>
            </a:fld>
            <a:endParaRPr lang="en-US"/>
          </a:p>
        </p:txBody>
      </p:sp>
    </p:spTree>
    <p:extLst>
      <p:ext uri="{BB962C8B-B14F-4D97-AF65-F5344CB8AC3E}">
        <p14:creationId xmlns:p14="http://schemas.microsoft.com/office/powerpoint/2010/main" val="5170958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18729325" cy="1612900"/>
          </a:xfrm>
          <a:prstGeom prst="rect">
            <a:avLst/>
          </a:prstGeom>
          <a:noFill/>
          <a:ln w="9525">
            <a:noFill/>
            <a:miter lim="800000"/>
            <a:headEnd/>
            <a:tailEnd/>
          </a:ln>
          <a:effectLst/>
        </p:spPr>
        <p:txBody>
          <a:bodyPr vert="horz" wrap="square" lIns="431879" tIns="215941" rIns="431879" bIns="215941" numCol="1" anchor="t" anchorCtr="0" compatLnSpc="1">
            <a:prstTxWarp prst="textNoShape">
              <a:avLst/>
            </a:prstTxWarp>
          </a:bodyPr>
          <a:lstStyle>
            <a:lvl1pPr algn="l" defTabSz="4314825">
              <a:defRPr sz="5600">
                <a:solidFill>
                  <a:schemeClr val="tx1"/>
                </a:solidFill>
                <a:latin typeface="Times New Roman" pitchFamily="18" charset="0"/>
              </a:defRPr>
            </a:lvl1pPr>
          </a:lstStyle>
          <a:p>
            <a:pPr>
              <a:defRPr/>
            </a:pPr>
            <a:endParaRPr lang="en-US"/>
          </a:p>
        </p:txBody>
      </p:sp>
      <p:sp>
        <p:nvSpPr>
          <p:cNvPr id="33795" name="Rectangle 3"/>
          <p:cNvSpPr>
            <a:spLocks noGrp="1" noChangeArrowheads="1"/>
          </p:cNvSpPr>
          <p:nvPr>
            <p:ph type="dt" idx="1"/>
          </p:nvPr>
        </p:nvSpPr>
        <p:spPr bwMode="auto">
          <a:xfrm>
            <a:off x="24491950" y="0"/>
            <a:ext cx="18729325" cy="1612900"/>
          </a:xfrm>
          <a:prstGeom prst="rect">
            <a:avLst/>
          </a:prstGeom>
          <a:noFill/>
          <a:ln w="9525">
            <a:noFill/>
            <a:miter lim="800000"/>
            <a:headEnd/>
            <a:tailEnd/>
          </a:ln>
          <a:effectLst/>
        </p:spPr>
        <p:txBody>
          <a:bodyPr vert="horz" wrap="square" lIns="431879" tIns="215941" rIns="431879" bIns="215941" numCol="1" anchor="t" anchorCtr="0" compatLnSpc="1">
            <a:prstTxWarp prst="textNoShape">
              <a:avLst/>
            </a:prstTxWarp>
          </a:bodyPr>
          <a:lstStyle>
            <a:lvl1pPr algn="r" defTabSz="4314825">
              <a:defRPr sz="5600">
                <a:solidFill>
                  <a:schemeClr val="tx1"/>
                </a:solidFill>
                <a:latin typeface="Times New Roman" pitchFamily="18" charset="0"/>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3892213" y="2417763"/>
            <a:ext cx="15452725" cy="12093575"/>
          </a:xfrm>
          <a:prstGeom prst="rect">
            <a:avLst/>
          </a:prstGeom>
          <a:noFill/>
          <a:ln w="9525">
            <a:solidFill>
              <a:srgbClr val="000000"/>
            </a:solidFill>
            <a:miter lim="800000"/>
            <a:headEnd/>
            <a:tailEnd/>
          </a:ln>
        </p:spPr>
      </p:sp>
      <p:sp>
        <p:nvSpPr>
          <p:cNvPr id="33797" name="Rectangle 5"/>
          <p:cNvSpPr>
            <a:spLocks noGrp="1" noChangeArrowheads="1"/>
          </p:cNvSpPr>
          <p:nvPr>
            <p:ph type="body" sz="quarter" idx="3"/>
          </p:nvPr>
        </p:nvSpPr>
        <p:spPr bwMode="auto">
          <a:xfrm>
            <a:off x="5764213" y="15319375"/>
            <a:ext cx="31692850" cy="14511338"/>
          </a:xfrm>
          <a:prstGeom prst="rect">
            <a:avLst/>
          </a:prstGeom>
          <a:noFill/>
          <a:ln w="9525">
            <a:noFill/>
            <a:miter lim="800000"/>
            <a:headEnd/>
            <a:tailEnd/>
          </a:ln>
          <a:effectLst/>
        </p:spPr>
        <p:txBody>
          <a:bodyPr vert="horz" wrap="square" lIns="431879" tIns="215941" rIns="431879" bIns="21594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3798" name="Rectangle 6"/>
          <p:cNvSpPr>
            <a:spLocks noGrp="1" noChangeArrowheads="1"/>
          </p:cNvSpPr>
          <p:nvPr>
            <p:ph type="ftr" sz="quarter" idx="4"/>
          </p:nvPr>
        </p:nvSpPr>
        <p:spPr bwMode="auto">
          <a:xfrm>
            <a:off x="0" y="30635575"/>
            <a:ext cx="18729325" cy="1612900"/>
          </a:xfrm>
          <a:prstGeom prst="rect">
            <a:avLst/>
          </a:prstGeom>
          <a:noFill/>
          <a:ln w="9525">
            <a:noFill/>
            <a:miter lim="800000"/>
            <a:headEnd/>
            <a:tailEnd/>
          </a:ln>
          <a:effectLst/>
        </p:spPr>
        <p:txBody>
          <a:bodyPr vert="horz" wrap="square" lIns="431879" tIns="215941" rIns="431879" bIns="215941" numCol="1" anchor="b" anchorCtr="0" compatLnSpc="1">
            <a:prstTxWarp prst="textNoShape">
              <a:avLst/>
            </a:prstTxWarp>
          </a:bodyPr>
          <a:lstStyle>
            <a:lvl1pPr algn="l" defTabSz="4314825">
              <a:defRPr sz="5600">
                <a:solidFill>
                  <a:schemeClr val="tx1"/>
                </a:solidFill>
                <a:latin typeface="Times New Roman" pitchFamily="18" charset="0"/>
              </a:defRPr>
            </a:lvl1pPr>
          </a:lstStyle>
          <a:p>
            <a:pPr>
              <a:defRPr/>
            </a:pPr>
            <a:endParaRPr lang="en-US"/>
          </a:p>
        </p:txBody>
      </p:sp>
      <p:sp>
        <p:nvSpPr>
          <p:cNvPr id="33799" name="Rectangle 7"/>
          <p:cNvSpPr>
            <a:spLocks noGrp="1" noChangeArrowheads="1"/>
          </p:cNvSpPr>
          <p:nvPr>
            <p:ph type="sldNum" sz="quarter" idx="5"/>
          </p:nvPr>
        </p:nvSpPr>
        <p:spPr bwMode="auto">
          <a:xfrm>
            <a:off x="24491950" y="30635575"/>
            <a:ext cx="18729325" cy="1612900"/>
          </a:xfrm>
          <a:prstGeom prst="rect">
            <a:avLst/>
          </a:prstGeom>
          <a:noFill/>
          <a:ln w="9525">
            <a:noFill/>
            <a:miter lim="800000"/>
            <a:headEnd/>
            <a:tailEnd/>
          </a:ln>
          <a:effectLst/>
        </p:spPr>
        <p:txBody>
          <a:bodyPr vert="horz" wrap="square" lIns="431879" tIns="215941" rIns="431879" bIns="215941" numCol="1" anchor="b" anchorCtr="0" compatLnSpc="1">
            <a:prstTxWarp prst="textNoShape">
              <a:avLst/>
            </a:prstTxWarp>
          </a:bodyPr>
          <a:lstStyle>
            <a:lvl1pPr algn="r" defTabSz="4314825">
              <a:defRPr sz="5600">
                <a:solidFill>
                  <a:schemeClr val="tx1"/>
                </a:solidFill>
                <a:latin typeface="Times New Roman" pitchFamily="18" charset="0"/>
              </a:defRPr>
            </a:lvl1pPr>
          </a:lstStyle>
          <a:p>
            <a:pPr>
              <a:defRPr/>
            </a:pPr>
            <a:fld id="{CB9B0636-A2C7-4D6F-AA81-B0714B5DF59C}" type="slidenum">
              <a:rPr lang="en-US"/>
              <a:pPr>
                <a:defRPr/>
              </a:pPr>
              <a:t>‹#›</a:t>
            </a:fld>
            <a:endParaRPr lang="en-US"/>
          </a:p>
        </p:txBody>
      </p:sp>
    </p:spTree>
    <p:extLst>
      <p:ext uri="{BB962C8B-B14F-4D97-AF65-F5344CB8AC3E}">
        <p14:creationId xmlns:p14="http://schemas.microsoft.com/office/powerpoint/2010/main" val="34137674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154363" y="10226675"/>
            <a:ext cx="35753675" cy="7054850"/>
          </a:xfrm>
        </p:spPr>
        <p:txBody>
          <a:bodyPr/>
          <a:lstStyle/>
          <a:p>
            <a:r>
              <a:rPr lang="en-US" smtClean="0"/>
              <a:t>Click to edit Master title style</a:t>
            </a:r>
            <a:endParaRPr lang="en-US"/>
          </a:p>
        </p:txBody>
      </p:sp>
      <p:sp>
        <p:nvSpPr>
          <p:cNvPr id="3" name="Subtitle 2"/>
          <p:cNvSpPr>
            <a:spLocks noGrp="1"/>
          </p:cNvSpPr>
          <p:nvPr>
            <p:ph type="subTitle" idx="1"/>
          </p:nvPr>
        </p:nvSpPr>
        <p:spPr>
          <a:xfrm>
            <a:off x="6308725" y="18653125"/>
            <a:ext cx="29444950"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3154363" y="29992638"/>
            <a:ext cx="8763000" cy="2193925"/>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14371638" y="29992638"/>
            <a:ext cx="13319125" cy="2193925"/>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30145038" y="29992638"/>
            <a:ext cx="8763000" cy="2193925"/>
          </a:xfrm>
          <a:prstGeom prst="rect">
            <a:avLst/>
          </a:prstGeom>
          <a:ln/>
        </p:spPr>
        <p:txBody>
          <a:bodyPr/>
          <a:lstStyle>
            <a:lvl1pPr>
              <a:defRPr/>
            </a:lvl1pPr>
          </a:lstStyle>
          <a:p>
            <a:pPr>
              <a:defRPr/>
            </a:pPr>
            <a:fld id="{9FFB3BA7-9B96-4F4F-8FEA-8DC3C10EAEC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3154363" y="29992638"/>
            <a:ext cx="8763000" cy="2193925"/>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14371638" y="29992638"/>
            <a:ext cx="13319125" cy="2193925"/>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30145038" y="29992638"/>
            <a:ext cx="8763000" cy="2193925"/>
          </a:xfrm>
          <a:prstGeom prst="rect">
            <a:avLst/>
          </a:prstGeom>
          <a:ln/>
        </p:spPr>
        <p:txBody>
          <a:bodyPr/>
          <a:lstStyle>
            <a:lvl1pPr>
              <a:defRPr/>
            </a:lvl1pPr>
          </a:lstStyle>
          <a:p>
            <a:pPr>
              <a:defRPr/>
            </a:pPr>
            <a:fld id="{96A9542D-57FC-4777-8345-150C8A75495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9970413" y="2925763"/>
            <a:ext cx="8937625" cy="263350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154363" y="2925763"/>
            <a:ext cx="26663650" cy="263350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3154363" y="29992638"/>
            <a:ext cx="8763000" cy="2193925"/>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14371638" y="29992638"/>
            <a:ext cx="13319125" cy="2193925"/>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30145038" y="29992638"/>
            <a:ext cx="8763000" cy="2193925"/>
          </a:xfrm>
          <a:prstGeom prst="rect">
            <a:avLst/>
          </a:prstGeom>
          <a:ln/>
        </p:spPr>
        <p:txBody>
          <a:bodyPr/>
          <a:lstStyle>
            <a:lvl1pPr>
              <a:defRPr/>
            </a:lvl1pPr>
          </a:lstStyle>
          <a:p>
            <a:pPr>
              <a:defRPr/>
            </a:pPr>
            <a:fld id="{E044200E-2235-42FE-83B2-876F10AFD70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3154363" y="29992638"/>
            <a:ext cx="8763000" cy="2193925"/>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14371638" y="29992638"/>
            <a:ext cx="13319125" cy="2193925"/>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30145038" y="29992638"/>
            <a:ext cx="8763000" cy="2193925"/>
          </a:xfrm>
          <a:prstGeom prst="rect">
            <a:avLst/>
          </a:prstGeom>
          <a:ln/>
        </p:spPr>
        <p:txBody>
          <a:bodyPr/>
          <a:lstStyle>
            <a:lvl1pPr>
              <a:defRPr/>
            </a:lvl1pPr>
          </a:lstStyle>
          <a:p>
            <a:pPr>
              <a:defRPr/>
            </a:pPr>
            <a:fld id="{AB1F07B4-8D60-490D-AECA-155BD6D5C18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322638" y="21153438"/>
            <a:ext cx="35753675" cy="653732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322638" y="13952538"/>
            <a:ext cx="35753675"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3154363" y="29992638"/>
            <a:ext cx="8763000" cy="2193925"/>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14371638" y="29992638"/>
            <a:ext cx="13319125" cy="2193925"/>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30145038" y="29992638"/>
            <a:ext cx="8763000" cy="2193925"/>
          </a:xfrm>
          <a:prstGeom prst="rect">
            <a:avLst/>
          </a:prstGeom>
          <a:ln/>
        </p:spPr>
        <p:txBody>
          <a:bodyPr/>
          <a:lstStyle>
            <a:lvl1pPr>
              <a:defRPr/>
            </a:lvl1pPr>
          </a:lstStyle>
          <a:p>
            <a:pPr>
              <a:defRPr/>
            </a:pPr>
            <a:fld id="{EB626222-101A-43D8-B0DC-6D3508CE38F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154363" y="9509125"/>
            <a:ext cx="17800637" cy="19751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1107400" y="9509125"/>
            <a:ext cx="17800638" cy="19751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noChangeArrowheads="1"/>
          </p:cNvSpPr>
          <p:nvPr>
            <p:ph type="dt" sz="half" idx="10"/>
          </p:nvPr>
        </p:nvSpPr>
        <p:spPr>
          <a:xfrm>
            <a:off x="3154363" y="29992638"/>
            <a:ext cx="8763000" cy="2193925"/>
          </a:xfrm>
          <a:prstGeom prst="rect">
            <a:avLst/>
          </a:prstGeom>
          <a:ln/>
        </p:spPr>
        <p:txBody>
          <a:bodyPr/>
          <a:lstStyle>
            <a:lvl1pPr>
              <a:defRPr/>
            </a:lvl1pPr>
          </a:lstStyle>
          <a:p>
            <a:pPr>
              <a:defRPr/>
            </a:pPr>
            <a:endParaRPr lang="en-US"/>
          </a:p>
        </p:txBody>
      </p:sp>
      <p:sp>
        <p:nvSpPr>
          <p:cNvPr id="6" name="Footer Placeholder 5"/>
          <p:cNvSpPr>
            <a:spLocks noGrp="1" noChangeArrowheads="1"/>
          </p:cNvSpPr>
          <p:nvPr>
            <p:ph type="ftr" sz="quarter" idx="11"/>
          </p:nvPr>
        </p:nvSpPr>
        <p:spPr>
          <a:xfrm>
            <a:off x="14371638" y="29992638"/>
            <a:ext cx="13319125" cy="2193925"/>
          </a:xfrm>
          <a:prstGeom prst="rect">
            <a:avLst/>
          </a:prstGeom>
          <a:ln/>
        </p:spPr>
        <p:txBody>
          <a:bodyPr/>
          <a:lstStyle>
            <a:lvl1pPr>
              <a:defRPr/>
            </a:lvl1pPr>
          </a:lstStyle>
          <a:p>
            <a:pPr>
              <a:defRPr/>
            </a:pPr>
            <a:endParaRPr lang="en-US"/>
          </a:p>
        </p:txBody>
      </p:sp>
      <p:sp>
        <p:nvSpPr>
          <p:cNvPr id="7" name="Slide Number Placeholder 6"/>
          <p:cNvSpPr>
            <a:spLocks noGrp="1" noChangeArrowheads="1"/>
          </p:cNvSpPr>
          <p:nvPr>
            <p:ph type="sldNum" sz="quarter" idx="12"/>
          </p:nvPr>
        </p:nvSpPr>
        <p:spPr>
          <a:xfrm>
            <a:off x="30145038" y="29992638"/>
            <a:ext cx="8763000" cy="2193925"/>
          </a:xfrm>
          <a:prstGeom prst="rect">
            <a:avLst/>
          </a:prstGeom>
          <a:ln/>
        </p:spPr>
        <p:txBody>
          <a:bodyPr/>
          <a:lstStyle>
            <a:lvl1pPr>
              <a:defRPr/>
            </a:lvl1pPr>
          </a:lstStyle>
          <a:p>
            <a:pPr>
              <a:defRPr/>
            </a:pPr>
            <a:fld id="{B39B01E2-8C05-4C47-A54B-EF76985C0EE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03438" y="1317625"/>
            <a:ext cx="37855525"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03438" y="7369175"/>
            <a:ext cx="18584862"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03438" y="10439400"/>
            <a:ext cx="18584862"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1367750" y="7369175"/>
            <a:ext cx="18591213"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1367750" y="10439400"/>
            <a:ext cx="18591213"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3154363" y="29992638"/>
            <a:ext cx="8763000" cy="2193925"/>
          </a:xfrm>
          <a:prstGeom prst="rect">
            <a:avLst/>
          </a:prstGeom>
          <a:ln/>
        </p:spPr>
        <p:txBody>
          <a:bodyPr/>
          <a:lstStyle>
            <a:lvl1pPr>
              <a:defRPr/>
            </a:lvl1pPr>
          </a:lstStyle>
          <a:p>
            <a:pPr>
              <a:defRPr/>
            </a:pPr>
            <a:endParaRPr lang="en-US"/>
          </a:p>
        </p:txBody>
      </p:sp>
      <p:sp>
        <p:nvSpPr>
          <p:cNvPr id="8" name="Rectangle 5"/>
          <p:cNvSpPr>
            <a:spLocks noGrp="1" noChangeArrowheads="1"/>
          </p:cNvSpPr>
          <p:nvPr>
            <p:ph type="ftr" sz="quarter" idx="11"/>
          </p:nvPr>
        </p:nvSpPr>
        <p:spPr>
          <a:xfrm>
            <a:off x="14371638" y="29992638"/>
            <a:ext cx="13319125" cy="2193925"/>
          </a:xfrm>
          <a:prstGeom prst="rect">
            <a:avLst/>
          </a:prstGeom>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xfrm>
            <a:off x="30145038" y="29992638"/>
            <a:ext cx="8763000" cy="2193925"/>
          </a:xfrm>
          <a:prstGeom prst="rect">
            <a:avLst/>
          </a:prstGeom>
          <a:ln/>
        </p:spPr>
        <p:txBody>
          <a:bodyPr/>
          <a:lstStyle>
            <a:lvl1pPr>
              <a:defRPr/>
            </a:lvl1pPr>
          </a:lstStyle>
          <a:p>
            <a:pPr>
              <a:defRPr/>
            </a:pPr>
            <a:fld id="{293A22A6-E906-42AB-AD2B-BF3778AB47F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3154363" y="29992638"/>
            <a:ext cx="8763000" cy="2193925"/>
          </a:xfrm>
          <a:prstGeom prst="rect">
            <a:avLst/>
          </a:prstGeom>
          <a:ln/>
        </p:spPr>
        <p:txBody>
          <a:bodyPr/>
          <a:lstStyle>
            <a:lvl1pPr>
              <a:defRPr/>
            </a:lvl1pPr>
          </a:lstStyle>
          <a:p>
            <a:pPr>
              <a:defRPr/>
            </a:pPr>
            <a:endParaRPr lang="en-US"/>
          </a:p>
        </p:txBody>
      </p:sp>
      <p:sp>
        <p:nvSpPr>
          <p:cNvPr id="4" name="Rectangle 5"/>
          <p:cNvSpPr>
            <a:spLocks noGrp="1" noChangeArrowheads="1"/>
          </p:cNvSpPr>
          <p:nvPr>
            <p:ph type="ftr" sz="quarter" idx="11"/>
          </p:nvPr>
        </p:nvSpPr>
        <p:spPr>
          <a:xfrm>
            <a:off x="14371638" y="29992638"/>
            <a:ext cx="13319125" cy="2193925"/>
          </a:xfrm>
          <a:prstGeom prst="rect">
            <a:avLst/>
          </a:prstGeom>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xfrm>
            <a:off x="30145038" y="29992638"/>
            <a:ext cx="8763000" cy="2193925"/>
          </a:xfrm>
          <a:prstGeom prst="rect">
            <a:avLst/>
          </a:prstGeom>
          <a:ln/>
        </p:spPr>
        <p:txBody>
          <a:bodyPr/>
          <a:lstStyle>
            <a:lvl1pPr>
              <a:defRPr/>
            </a:lvl1pPr>
          </a:lstStyle>
          <a:p>
            <a:pPr>
              <a:defRPr/>
            </a:pPr>
            <a:fld id="{9A51690F-0CC2-4C5F-97E7-FEEBAE8D71E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3154363" y="29992638"/>
            <a:ext cx="8763000" cy="2193925"/>
          </a:xfrm>
          <a:prstGeom prst="rect">
            <a:avLst/>
          </a:prstGeom>
          <a:ln/>
        </p:spPr>
        <p:txBody>
          <a:bodyPr/>
          <a:lstStyle>
            <a:lvl1pPr>
              <a:defRPr/>
            </a:lvl1pPr>
          </a:lstStyle>
          <a:p>
            <a:pPr>
              <a:defRPr/>
            </a:pPr>
            <a:endParaRPr lang="en-US"/>
          </a:p>
        </p:txBody>
      </p:sp>
      <p:sp>
        <p:nvSpPr>
          <p:cNvPr id="3" name="Rectangle 5"/>
          <p:cNvSpPr>
            <a:spLocks noGrp="1" noChangeArrowheads="1"/>
          </p:cNvSpPr>
          <p:nvPr>
            <p:ph type="ftr" sz="quarter" idx="11"/>
          </p:nvPr>
        </p:nvSpPr>
        <p:spPr>
          <a:xfrm>
            <a:off x="14371638" y="29992638"/>
            <a:ext cx="13319125" cy="2193925"/>
          </a:xfrm>
          <a:prstGeom prst="rect">
            <a:avLst/>
          </a:prstGeom>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xfrm>
            <a:off x="30145038" y="29992638"/>
            <a:ext cx="8763000" cy="2193925"/>
          </a:xfrm>
          <a:prstGeom prst="rect">
            <a:avLst/>
          </a:prstGeom>
          <a:ln/>
        </p:spPr>
        <p:txBody>
          <a:bodyPr/>
          <a:lstStyle>
            <a:lvl1pPr>
              <a:defRPr/>
            </a:lvl1pPr>
          </a:lstStyle>
          <a:p>
            <a:pPr>
              <a:defRPr/>
            </a:pPr>
            <a:fld id="{20143F3A-DEE6-48D2-9FBB-0CC7347E02C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03438" y="1311275"/>
            <a:ext cx="13838237" cy="55768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6444913" y="1311275"/>
            <a:ext cx="2351405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03438" y="6888163"/>
            <a:ext cx="13838237"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noChangeArrowheads="1"/>
          </p:cNvSpPr>
          <p:nvPr>
            <p:ph type="dt" sz="half" idx="10"/>
          </p:nvPr>
        </p:nvSpPr>
        <p:spPr>
          <a:xfrm>
            <a:off x="3154363" y="29992638"/>
            <a:ext cx="8763000" cy="2193925"/>
          </a:xfrm>
          <a:prstGeom prst="rect">
            <a:avLst/>
          </a:prstGeom>
          <a:ln/>
        </p:spPr>
        <p:txBody>
          <a:bodyPr/>
          <a:lstStyle>
            <a:lvl1pPr>
              <a:defRPr/>
            </a:lvl1pPr>
          </a:lstStyle>
          <a:p>
            <a:pPr>
              <a:defRPr/>
            </a:pPr>
            <a:endParaRPr lang="en-US"/>
          </a:p>
        </p:txBody>
      </p:sp>
      <p:sp>
        <p:nvSpPr>
          <p:cNvPr id="6" name="Footer Placeholder 5"/>
          <p:cNvSpPr>
            <a:spLocks noGrp="1" noChangeArrowheads="1"/>
          </p:cNvSpPr>
          <p:nvPr>
            <p:ph type="ftr" sz="quarter" idx="11"/>
          </p:nvPr>
        </p:nvSpPr>
        <p:spPr>
          <a:xfrm>
            <a:off x="14371638" y="29992638"/>
            <a:ext cx="13319125" cy="2193925"/>
          </a:xfrm>
          <a:prstGeom prst="rect">
            <a:avLst/>
          </a:prstGeom>
          <a:ln/>
        </p:spPr>
        <p:txBody>
          <a:bodyPr/>
          <a:lstStyle>
            <a:lvl1pPr>
              <a:defRPr/>
            </a:lvl1pPr>
          </a:lstStyle>
          <a:p>
            <a:pPr>
              <a:defRPr/>
            </a:pPr>
            <a:endParaRPr lang="en-US"/>
          </a:p>
        </p:txBody>
      </p:sp>
      <p:sp>
        <p:nvSpPr>
          <p:cNvPr id="7" name="Slide Number Placeholder 6"/>
          <p:cNvSpPr>
            <a:spLocks noGrp="1" noChangeArrowheads="1"/>
          </p:cNvSpPr>
          <p:nvPr>
            <p:ph type="sldNum" sz="quarter" idx="12"/>
          </p:nvPr>
        </p:nvSpPr>
        <p:spPr>
          <a:xfrm>
            <a:off x="30145038" y="29992638"/>
            <a:ext cx="8763000" cy="2193925"/>
          </a:xfrm>
          <a:prstGeom prst="rect">
            <a:avLst/>
          </a:prstGeom>
          <a:ln/>
        </p:spPr>
        <p:txBody>
          <a:bodyPr/>
          <a:lstStyle>
            <a:lvl1pPr>
              <a:defRPr/>
            </a:lvl1pPr>
          </a:lstStyle>
          <a:p>
            <a:pPr>
              <a:defRPr/>
            </a:pPr>
            <a:fld id="{5254FC39-BC6A-4466-B3B6-6A925810C38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243888" y="23042563"/>
            <a:ext cx="25238075" cy="27209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243888" y="2941638"/>
            <a:ext cx="25238075"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8243888" y="25763538"/>
            <a:ext cx="25238075"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noChangeArrowheads="1"/>
          </p:cNvSpPr>
          <p:nvPr>
            <p:ph type="dt" sz="half" idx="10"/>
          </p:nvPr>
        </p:nvSpPr>
        <p:spPr>
          <a:xfrm>
            <a:off x="3154363" y="29992638"/>
            <a:ext cx="8763000" cy="2193925"/>
          </a:xfrm>
          <a:prstGeom prst="rect">
            <a:avLst/>
          </a:prstGeom>
          <a:ln/>
        </p:spPr>
        <p:txBody>
          <a:bodyPr/>
          <a:lstStyle>
            <a:lvl1pPr>
              <a:defRPr/>
            </a:lvl1pPr>
          </a:lstStyle>
          <a:p>
            <a:pPr>
              <a:defRPr/>
            </a:pPr>
            <a:endParaRPr lang="en-US"/>
          </a:p>
        </p:txBody>
      </p:sp>
      <p:sp>
        <p:nvSpPr>
          <p:cNvPr id="6" name="Footer Placeholder 5"/>
          <p:cNvSpPr>
            <a:spLocks noGrp="1" noChangeArrowheads="1"/>
          </p:cNvSpPr>
          <p:nvPr>
            <p:ph type="ftr" sz="quarter" idx="11"/>
          </p:nvPr>
        </p:nvSpPr>
        <p:spPr>
          <a:xfrm>
            <a:off x="14371638" y="29992638"/>
            <a:ext cx="13319125" cy="2193925"/>
          </a:xfrm>
          <a:prstGeom prst="rect">
            <a:avLst/>
          </a:prstGeom>
          <a:ln/>
        </p:spPr>
        <p:txBody>
          <a:bodyPr/>
          <a:lstStyle>
            <a:lvl1pPr>
              <a:defRPr/>
            </a:lvl1pPr>
          </a:lstStyle>
          <a:p>
            <a:pPr>
              <a:defRPr/>
            </a:pPr>
            <a:endParaRPr lang="en-US"/>
          </a:p>
        </p:txBody>
      </p:sp>
      <p:sp>
        <p:nvSpPr>
          <p:cNvPr id="7" name="Slide Number Placeholder 6"/>
          <p:cNvSpPr>
            <a:spLocks noGrp="1" noChangeArrowheads="1"/>
          </p:cNvSpPr>
          <p:nvPr>
            <p:ph type="sldNum" sz="quarter" idx="12"/>
          </p:nvPr>
        </p:nvSpPr>
        <p:spPr>
          <a:xfrm>
            <a:off x="30145038" y="29992638"/>
            <a:ext cx="8763000" cy="2193925"/>
          </a:xfrm>
          <a:prstGeom prst="rect">
            <a:avLst/>
          </a:prstGeom>
          <a:ln/>
        </p:spPr>
        <p:txBody>
          <a:bodyPr/>
          <a:lstStyle>
            <a:lvl1pPr>
              <a:defRPr/>
            </a:lvl1pPr>
          </a:lstStyle>
          <a:p>
            <a:pPr>
              <a:defRPr/>
            </a:pPr>
            <a:fld id="{0685335D-1593-4E56-B1BA-89BF4E4D131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154363" y="2925763"/>
            <a:ext cx="35753675" cy="5486400"/>
          </a:xfrm>
          <a:prstGeom prst="rect">
            <a:avLst/>
          </a:prstGeom>
          <a:noFill/>
          <a:ln w="9525">
            <a:noFill/>
            <a:miter lim="800000"/>
            <a:headEnd/>
            <a:tailEnd/>
          </a:ln>
        </p:spPr>
        <p:txBody>
          <a:bodyPr vert="horz" wrap="square" lIns="428460" tIns="214230" rIns="428460" bIns="214230"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3154363" y="9509125"/>
            <a:ext cx="35753675" cy="19751675"/>
          </a:xfrm>
          <a:prstGeom prst="rect">
            <a:avLst/>
          </a:prstGeom>
          <a:noFill/>
          <a:ln w="9525">
            <a:noFill/>
            <a:miter lim="800000"/>
            <a:headEnd/>
            <a:tailEnd/>
          </a:ln>
        </p:spPr>
        <p:txBody>
          <a:bodyPr vert="horz" wrap="square" lIns="428460" tIns="214230" rIns="428460" bIns="21423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3" name="Picture 2" descr="Poster_Header.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42062400" cy="2282952"/>
          </a:xfrm>
          <a:prstGeom prst="rect">
            <a:avLst/>
          </a:prstGeom>
        </p:spPr>
      </p:pic>
      <p:pic>
        <p:nvPicPr>
          <p:cNvPr id="8" name="Picture 7" descr="RM_MIRECC_LOGO_RGB.jpg"/>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34510310" y="29184600"/>
            <a:ext cx="6148807" cy="2667000"/>
          </a:xfrm>
          <a:prstGeom prst="rect">
            <a:avLst/>
          </a:prstGeom>
        </p:spPr>
      </p:pic>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defTabSz="4284663" rtl="0" eaLnBrk="0" fontAlgn="base" hangingPunct="0">
        <a:spcBef>
          <a:spcPct val="0"/>
        </a:spcBef>
        <a:spcAft>
          <a:spcPct val="0"/>
        </a:spcAft>
        <a:defRPr sz="20600">
          <a:solidFill>
            <a:schemeClr val="tx2"/>
          </a:solidFill>
          <a:latin typeface="Calibri"/>
          <a:ea typeface="+mj-ea"/>
          <a:cs typeface="Calibri"/>
        </a:defRPr>
      </a:lvl1pPr>
      <a:lvl2pPr algn="ctr" defTabSz="4284663" rtl="0" eaLnBrk="0" fontAlgn="base" hangingPunct="0">
        <a:spcBef>
          <a:spcPct val="0"/>
        </a:spcBef>
        <a:spcAft>
          <a:spcPct val="0"/>
        </a:spcAft>
        <a:defRPr sz="20600">
          <a:solidFill>
            <a:schemeClr val="tx2"/>
          </a:solidFill>
          <a:latin typeface="Arial" charset="0"/>
          <a:ea typeface="ヒラギノ角ゴ Pro W3" pitchFamily="1" charset="-128"/>
        </a:defRPr>
      </a:lvl2pPr>
      <a:lvl3pPr algn="ctr" defTabSz="4284663" rtl="0" eaLnBrk="0" fontAlgn="base" hangingPunct="0">
        <a:spcBef>
          <a:spcPct val="0"/>
        </a:spcBef>
        <a:spcAft>
          <a:spcPct val="0"/>
        </a:spcAft>
        <a:defRPr sz="20600">
          <a:solidFill>
            <a:schemeClr val="tx2"/>
          </a:solidFill>
          <a:latin typeface="Arial" charset="0"/>
          <a:ea typeface="ヒラギノ角ゴ Pro W3" pitchFamily="1" charset="-128"/>
        </a:defRPr>
      </a:lvl3pPr>
      <a:lvl4pPr algn="ctr" defTabSz="4284663" rtl="0" eaLnBrk="0" fontAlgn="base" hangingPunct="0">
        <a:spcBef>
          <a:spcPct val="0"/>
        </a:spcBef>
        <a:spcAft>
          <a:spcPct val="0"/>
        </a:spcAft>
        <a:defRPr sz="20600">
          <a:solidFill>
            <a:schemeClr val="tx2"/>
          </a:solidFill>
          <a:latin typeface="Arial" charset="0"/>
          <a:ea typeface="ヒラギノ角ゴ Pro W3" pitchFamily="1" charset="-128"/>
        </a:defRPr>
      </a:lvl4pPr>
      <a:lvl5pPr algn="ctr" defTabSz="4284663" rtl="0" eaLnBrk="0" fontAlgn="base" hangingPunct="0">
        <a:spcBef>
          <a:spcPct val="0"/>
        </a:spcBef>
        <a:spcAft>
          <a:spcPct val="0"/>
        </a:spcAft>
        <a:defRPr sz="20600">
          <a:solidFill>
            <a:schemeClr val="tx2"/>
          </a:solidFill>
          <a:latin typeface="Arial" charset="0"/>
          <a:ea typeface="ヒラギノ角ゴ Pro W3" pitchFamily="1" charset="-128"/>
        </a:defRPr>
      </a:lvl5pPr>
      <a:lvl6pPr marL="457200" algn="ctr" defTabSz="4284663" rtl="0" fontAlgn="base">
        <a:spcBef>
          <a:spcPct val="0"/>
        </a:spcBef>
        <a:spcAft>
          <a:spcPct val="0"/>
        </a:spcAft>
        <a:defRPr sz="20600">
          <a:solidFill>
            <a:schemeClr val="tx2"/>
          </a:solidFill>
          <a:latin typeface="Arial" charset="0"/>
          <a:ea typeface="ヒラギノ角ゴ Pro W3" pitchFamily="1" charset="-128"/>
        </a:defRPr>
      </a:lvl6pPr>
      <a:lvl7pPr marL="914400" algn="ctr" defTabSz="4284663" rtl="0" fontAlgn="base">
        <a:spcBef>
          <a:spcPct val="0"/>
        </a:spcBef>
        <a:spcAft>
          <a:spcPct val="0"/>
        </a:spcAft>
        <a:defRPr sz="20600">
          <a:solidFill>
            <a:schemeClr val="tx2"/>
          </a:solidFill>
          <a:latin typeface="Arial" charset="0"/>
          <a:ea typeface="ヒラギノ角ゴ Pro W3" pitchFamily="1" charset="-128"/>
        </a:defRPr>
      </a:lvl7pPr>
      <a:lvl8pPr marL="1371600" algn="ctr" defTabSz="4284663" rtl="0" fontAlgn="base">
        <a:spcBef>
          <a:spcPct val="0"/>
        </a:spcBef>
        <a:spcAft>
          <a:spcPct val="0"/>
        </a:spcAft>
        <a:defRPr sz="20600">
          <a:solidFill>
            <a:schemeClr val="tx2"/>
          </a:solidFill>
          <a:latin typeface="Arial" charset="0"/>
          <a:ea typeface="ヒラギノ角ゴ Pro W3" pitchFamily="1" charset="-128"/>
        </a:defRPr>
      </a:lvl8pPr>
      <a:lvl9pPr marL="1828800" algn="ctr" defTabSz="4284663" rtl="0" fontAlgn="base">
        <a:spcBef>
          <a:spcPct val="0"/>
        </a:spcBef>
        <a:spcAft>
          <a:spcPct val="0"/>
        </a:spcAft>
        <a:defRPr sz="20600">
          <a:solidFill>
            <a:schemeClr val="tx2"/>
          </a:solidFill>
          <a:latin typeface="Arial" charset="0"/>
          <a:ea typeface="ヒラギノ角ゴ Pro W3" pitchFamily="1" charset="-128"/>
        </a:defRPr>
      </a:lvl9pPr>
    </p:titleStyle>
    <p:bodyStyle>
      <a:lvl1pPr marL="1606550" indent="-1606550" algn="l" defTabSz="4284663" rtl="0" eaLnBrk="0" fontAlgn="base" hangingPunct="0">
        <a:spcBef>
          <a:spcPct val="20000"/>
        </a:spcBef>
        <a:spcAft>
          <a:spcPct val="0"/>
        </a:spcAft>
        <a:buChar char="•"/>
        <a:defRPr sz="15000">
          <a:solidFill>
            <a:schemeClr val="tx1"/>
          </a:solidFill>
          <a:latin typeface="Calibri"/>
          <a:ea typeface="+mn-ea"/>
          <a:cs typeface="Calibri"/>
        </a:defRPr>
      </a:lvl1pPr>
      <a:lvl2pPr marL="3481388" indent="-1339850" algn="l" defTabSz="4284663" rtl="0" eaLnBrk="0" fontAlgn="base" hangingPunct="0">
        <a:spcBef>
          <a:spcPct val="20000"/>
        </a:spcBef>
        <a:spcAft>
          <a:spcPct val="0"/>
        </a:spcAft>
        <a:buChar char="–"/>
        <a:defRPr sz="13100">
          <a:solidFill>
            <a:schemeClr val="tx1"/>
          </a:solidFill>
          <a:latin typeface="Calibri"/>
          <a:ea typeface="+mn-ea"/>
          <a:cs typeface="Calibri"/>
        </a:defRPr>
      </a:lvl2pPr>
      <a:lvl3pPr marL="5356225" indent="-1071563" algn="l" defTabSz="4284663" rtl="0" eaLnBrk="0" fontAlgn="base" hangingPunct="0">
        <a:spcBef>
          <a:spcPct val="20000"/>
        </a:spcBef>
        <a:spcAft>
          <a:spcPct val="0"/>
        </a:spcAft>
        <a:buChar char="•"/>
        <a:defRPr sz="11200">
          <a:solidFill>
            <a:schemeClr val="tx1"/>
          </a:solidFill>
          <a:latin typeface="Calibri"/>
          <a:ea typeface="+mn-ea"/>
          <a:cs typeface="Calibri"/>
        </a:defRPr>
      </a:lvl3pPr>
      <a:lvl4pPr marL="7497763" indent="-1071563" algn="l" defTabSz="4284663" rtl="0" eaLnBrk="0" fontAlgn="base" hangingPunct="0">
        <a:spcBef>
          <a:spcPct val="20000"/>
        </a:spcBef>
        <a:spcAft>
          <a:spcPct val="0"/>
        </a:spcAft>
        <a:buChar char="–"/>
        <a:defRPr sz="9400">
          <a:solidFill>
            <a:schemeClr val="tx1"/>
          </a:solidFill>
          <a:latin typeface="Calibri"/>
          <a:ea typeface="+mn-ea"/>
          <a:cs typeface="Calibri"/>
        </a:defRPr>
      </a:lvl4pPr>
      <a:lvl5pPr marL="9640888" indent="-1071563" algn="l" defTabSz="4284663" rtl="0" eaLnBrk="0" fontAlgn="base" hangingPunct="0">
        <a:spcBef>
          <a:spcPct val="20000"/>
        </a:spcBef>
        <a:spcAft>
          <a:spcPct val="0"/>
        </a:spcAft>
        <a:buChar char="»"/>
        <a:defRPr sz="9400">
          <a:solidFill>
            <a:schemeClr val="tx1"/>
          </a:solidFill>
          <a:latin typeface="Calibri"/>
          <a:ea typeface="+mn-ea"/>
          <a:cs typeface="Calibri"/>
        </a:defRPr>
      </a:lvl5pPr>
      <a:lvl6pPr marL="10098088" indent="-1071563" algn="l" defTabSz="4284663" rtl="0" fontAlgn="base">
        <a:spcBef>
          <a:spcPct val="20000"/>
        </a:spcBef>
        <a:spcAft>
          <a:spcPct val="0"/>
        </a:spcAft>
        <a:buChar char="»"/>
        <a:defRPr sz="9400">
          <a:solidFill>
            <a:schemeClr val="tx1"/>
          </a:solidFill>
          <a:latin typeface="+mn-lt"/>
          <a:ea typeface="+mn-ea"/>
        </a:defRPr>
      </a:lvl6pPr>
      <a:lvl7pPr marL="10555288" indent="-1071563" algn="l" defTabSz="4284663" rtl="0" fontAlgn="base">
        <a:spcBef>
          <a:spcPct val="20000"/>
        </a:spcBef>
        <a:spcAft>
          <a:spcPct val="0"/>
        </a:spcAft>
        <a:buChar char="»"/>
        <a:defRPr sz="9400">
          <a:solidFill>
            <a:schemeClr val="tx1"/>
          </a:solidFill>
          <a:latin typeface="+mn-lt"/>
          <a:ea typeface="+mn-ea"/>
        </a:defRPr>
      </a:lvl7pPr>
      <a:lvl8pPr marL="11012488" indent="-1071563" algn="l" defTabSz="4284663" rtl="0" fontAlgn="base">
        <a:spcBef>
          <a:spcPct val="20000"/>
        </a:spcBef>
        <a:spcAft>
          <a:spcPct val="0"/>
        </a:spcAft>
        <a:buChar char="»"/>
        <a:defRPr sz="9400">
          <a:solidFill>
            <a:schemeClr val="tx1"/>
          </a:solidFill>
          <a:latin typeface="+mn-lt"/>
          <a:ea typeface="+mn-ea"/>
        </a:defRPr>
      </a:lvl8pPr>
      <a:lvl9pPr marL="11469688" indent="-1071563" algn="l" defTabSz="4284663" rtl="0" fontAlgn="base">
        <a:spcBef>
          <a:spcPct val="20000"/>
        </a:spcBef>
        <a:spcAft>
          <a:spcPct val="0"/>
        </a:spcAft>
        <a:buChar char="»"/>
        <a:defRPr sz="9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descr="cu_icon_trans.png"/>
          <p:cNvPicPr>
            <a:picLocks noChangeAspect="1"/>
          </p:cNvPicPr>
          <p:nvPr/>
        </p:nvPicPr>
        <p:blipFill>
          <a:blip r:embed="rId2" cstate="print"/>
          <a:stretch>
            <a:fillRect/>
          </a:stretch>
        </p:blipFill>
        <p:spPr>
          <a:xfrm>
            <a:off x="38023800" y="304800"/>
            <a:ext cx="1825625" cy="1752600"/>
          </a:xfrm>
          <a:prstGeom prst="rect">
            <a:avLst/>
          </a:prstGeom>
        </p:spPr>
      </p:pic>
      <p:sp>
        <p:nvSpPr>
          <p:cNvPr id="2" name="TextBox 1"/>
          <p:cNvSpPr txBox="1"/>
          <p:nvPr/>
        </p:nvSpPr>
        <p:spPr>
          <a:xfrm>
            <a:off x="0" y="2926060"/>
            <a:ext cx="42062400" cy="1323439"/>
          </a:xfrm>
          <a:prstGeom prst="rect">
            <a:avLst/>
          </a:prstGeom>
          <a:noFill/>
        </p:spPr>
        <p:txBody>
          <a:bodyPr wrap="square" rtlCol="0">
            <a:spAutoFit/>
          </a:bodyPr>
          <a:lstStyle/>
          <a:p>
            <a:r>
              <a:rPr lang="en-US" sz="8000" b="1" dirty="0">
                <a:solidFill>
                  <a:srgbClr val="0083BE"/>
                </a:solidFill>
              </a:rPr>
              <a:t>The Dissemination of Military Suicide Research Understood through </a:t>
            </a:r>
            <a:r>
              <a:rPr lang="en-US" sz="8000" b="1" dirty="0" err="1">
                <a:solidFill>
                  <a:srgbClr val="0083BE"/>
                </a:solidFill>
              </a:rPr>
              <a:t>Altmetrics</a:t>
            </a:r>
            <a:endParaRPr lang="en-US" sz="8000" b="1" dirty="0">
              <a:solidFill>
                <a:srgbClr val="0083BE"/>
              </a:solidFill>
            </a:endParaRPr>
          </a:p>
        </p:txBody>
      </p:sp>
      <p:sp>
        <p:nvSpPr>
          <p:cNvPr id="3" name="TextBox 2"/>
          <p:cNvSpPr txBox="1"/>
          <p:nvPr/>
        </p:nvSpPr>
        <p:spPr>
          <a:xfrm>
            <a:off x="909450" y="4648200"/>
            <a:ext cx="41148000" cy="1815882"/>
          </a:xfrm>
          <a:prstGeom prst="rect">
            <a:avLst/>
          </a:prstGeom>
          <a:noFill/>
        </p:spPr>
        <p:txBody>
          <a:bodyPr wrap="square" rtlCol="0">
            <a:spAutoFit/>
          </a:bodyPr>
          <a:lstStyle/>
          <a:p>
            <a:pPr algn="l">
              <a:lnSpc>
                <a:spcPct val="80000"/>
              </a:lnSpc>
            </a:pPr>
            <a:r>
              <a:rPr lang="en-US" sz="4000" b="1" dirty="0" smtClean="0">
                <a:solidFill>
                  <a:schemeClr val="tx1">
                    <a:lumMod val="65000"/>
                    <a:lumOff val="35000"/>
                  </a:schemeClr>
                </a:solidFill>
                <a:latin typeface="Calibri"/>
                <a:cs typeface="Calibri"/>
              </a:rPr>
              <a:t>Kelly Soberay, MA LPC</a:t>
            </a:r>
            <a:r>
              <a:rPr lang="en-US" sz="4000" b="1" baseline="30000" dirty="0" smtClean="0">
                <a:solidFill>
                  <a:schemeClr val="tx1">
                    <a:lumMod val="65000"/>
                    <a:lumOff val="35000"/>
                  </a:schemeClr>
                </a:solidFill>
                <a:latin typeface="Calibri"/>
                <a:cs typeface="Calibri"/>
              </a:rPr>
              <a:t>1,2</a:t>
            </a:r>
            <a:r>
              <a:rPr lang="en-US" sz="4000" b="1" dirty="0">
                <a:solidFill>
                  <a:schemeClr val="tx1">
                    <a:lumMod val="65000"/>
                    <a:lumOff val="35000"/>
                  </a:schemeClr>
                </a:solidFill>
                <a:latin typeface="Calibri"/>
                <a:cs typeface="Calibri"/>
              </a:rPr>
              <a:t>, </a:t>
            </a:r>
            <a:r>
              <a:rPr lang="en-US" sz="4000" b="1" dirty="0" smtClean="0">
                <a:solidFill>
                  <a:schemeClr val="tx1">
                    <a:lumMod val="65000"/>
                    <a:lumOff val="35000"/>
                  </a:schemeClr>
                </a:solidFill>
                <a:latin typeface="Calibri"/>
                <a:cs typeface="Calibri"/>
              </a:rPr>
              <a:t>Megan Dwyer, MS</a:t>
            </a:r>
            <a:r>
              <a:rPr lang="en-US" sz="4000" b="1" baseline="30000" dirty="0" smtClean="0">
                <a:solidFill>
                  <a:schemeClr val="tx1">
                    <a:lumMod val="65000"/>
                    <a:lumOff val="35000"/>
                  </a:schemeClr>
                </a:solidFill>
                <a:latin typeface="Calibri"/>
                <a:cs typeface="Calibri"/>
              </a:rPr>
              <a:t>1,2</a:t>
            </a:r>
            <a:r>
              <a:rPr lang="en-US" sz="4000" b="1" dirty="0" smtClean="0">
                <a:solidFill>
                  <a:schemeClr val="tx1">
                    <a:lumMod val="65000"/>
                    <a:lumOff val="35000"/>
                  </a:schemeClr>
                </a:solidFill>
                <a:latin typeface="Calibri"/>
                <a:cs typeface="Calibri"/>
              </a:rPr>
              <a:t> Jetta Hanson, MA LPC</a:t>
            </a:r>
            <a:r>
              <a:rPr lang="en-US" sz="4000" b="1" baseline="30000" dirty="0" smtClean="0">
                <a:solidFill>
                  <a:schemeClr val="tx1">
                    <a:lumMod val="65000"/>
                    <a:lumOff val="35000"/>
                  </a:schemeClr>
                </a:solidFill>
                <a:latin typeface="Calibri"/>
                <a:cs typeface="Calibri"/>
              </a:rPr>
              <a:t>1,2</a:t>
            </a:r>
            <a:r>
              <a:rPr lang="en-US" sz="4000" b="1" dirty="0" smtClean="0">
                <a:solidFill>
                  <a:schemeClr val="tx1">
                    <a:lumMod val="65000"/>
                    <a:lumOff val="35000"/>
                  </a:schemeClr>
                </a:solidFill>
                <a:latin typeface="Calibri"/>
                <a:cs typeface="Calibri"/>
              </a:rPr>
              <a:t>, Jeremy Spinks, </a:t>
            </a:r>
            <a:r>
              <a:rPr lang="en-US" sz="4000" b="1" dirty="0" smtClean="0">
                <a:solidFill>
                  <a:schemeClr val="tx1">
                    <a:lumMod val="65000"/>
                    <a:lumOff val="35000"/>
                  </a:schemeClr>
                </a:solidFill>
                <a:latin typeface="Calibri"/>
                <a:cs typeface="Calibri"/>
              </a:rPr>
              <a:t>BA</a:t>
            </a:r>
            <a:r>
              <a:rPr lang="en-US" sz="4000" b="1" baseline="30000" dirty="0" smtClean="0">
                <a:solidFill>
                  <a:schemeClr val="tx1">
                    <a:lumMod val="65000"/>
                    <a:lumOff val="35000"/>
                  </a:schemeClr>
                </a:solidFill>
                <a:latin typeface="Calibri"/>
                <a:cs typeface="Calibri"/>
              </a:rPr>
              <a:t>2,3</a:t>
            </a:r>
            <a:r>
              <a:rPr lang="en-US" sz="4000" b="1" dirty="0" smtClean="0">
                <a:solidFill>
                  <a:schemeClr val="tx1">
                    <a:lumMod val="65000"/>
                    <a:lumOff val="35000"/>
                  </a:schemeClr>
                </a:solidFill>
                <a:latin typeface="Calibri"/>
                <a:cs typeface="Calibri"/>
              </a:rPr>
              <a:t>, Adam Soberay, PhD</a:t>
            </a:r>
            <a:r>
              <a:rPr lang="en-US" sz="4000" b="1" baseline="30000" dirty="0" smtClean="0">
                <a:solidFill>
                  <a:schemeClr val="tx1">
                    <a:lumMod val="65000"/>
                    <a:lumOff val="35000"/>
                  </a:schemeClr>
                </a:solidFill>
                <a:latin typeface="Calibri"/>
                <a:cs typeface="Calibri"/>
              </a:rPr>
              <a:t>4</a:t>
            </a:r>
            <a:r>
              <a:rPr lang="en-US" sz="4000" b="1" dirty="0" smtClean="0">
                <a:solidFill>
                  <a:schemeClr val="tx1">
                    <a:lumMod val="65000"/>
                    <a:lumOff val="35000"/>
                  </a:schemeClr>
                </a:solidFill>
                <a:latin typeface="Calibri"/>
                <a:cs typeface="Calibri"/>
              </a:rPr>
              <a:t>, Peter M. Gutierrez, PhD</a:t>
            </a:r>
            <a:r>
              <a:rPr lang="en-US" sz="4000" b="1" baseline="30000" dirty="0" smtClean="0">
                <a:solidFill>
                  <a:schemeClr val="tx1">
                    <a:lumMod val="65000"/>
                    <a:lumOff val="35000"/>
                  </a:schemeClr>
                </a:solidFill>
                <a:latin typeface="Calibri"/>
                <a:cs typeface="Calibri"/>
              </a:rPr>
              <a:t>1,2,5</a:t>
            </a:r>
            <a:endParaRPr lang="en-US" sz="4000" b="1" dirty="0" smtClean="0">
              <a:solidFill>
                <a:schemeClr val="tx1">
                  <a:lumMod val="65000"/>
                  <a:lumOff val="35000"/>
                </a:schemeClr>
              </a:solidFill>
              <a:latin typeface="Calibri"/>
              <a:cs typeface="Calibri"/>
            </a:endParaRPr>
          </a:p>
          <a:p>
            <a:pPr algn="l">
              <a:lnSpc>
                <a:spcPct val="80000"/>
              </a:lnSpc>
            </a:pPr>
            <a:r>
              <a:rPr lang="en-US" sz="4000" baseline="30000" dirty="0" smtClean="0">
                <a:solidFill>
                  <a:schemeClr val="tx1">
                    <a:lumMod val="65000"/>
                    <a:lumOff val="35000"/>
                  </a:schemeClr>
                </a:solidFill>
                <a:latin typeface="Calibri"/>
                <a:cs typeface="Calibri"/>
              </a:rPr>
              <a:t>1 </a:t>
            </a:r>
            <a:r>
              <a:rPr lang="en-US" sz="4000" dirty="0" smtClean="0">
                <a:solidFill>
                  <a:schemeClr val="tx1">
                    <a:lumMod val="65000"/>
                    <a:lumOff val="35000"/>
                  </a:schemeClr>
                </a:solidFill>
                <a:latin typeface="Calibri"/>
                <a:cs typeface="Calibri"/>
              </a:rPr>
              <a:t>Rocky Mountain Mental Illness Research, Education, and Clinical Center (MIRECC), </a:t>
            </a:r>
            <a:r>
              <a:rPr lang="en-US" sz="4000" baseline="30000" dirty="0" smtClean="0">
                <a:solidFill>
                  <a:schemeClr val="tx1">
                    <a:lumMod val="65000"/>
                    <a:lumOff val="35000"/>
                  </a:schemeClr>
                </a:solidFill>
                <a:latin typeface="Calibri"/>
                <a:cs typeface="Calibri"/>
              </a:rPr>
              <a:t>2</a:t>
            </a:r>
            <a:r>
              <a:rPr lang="en-US" sz="4000" dirty="0" smtClean="0">
                <a:solidFill>
                  <a:schemeClr val="tx1">
                    <a:lumMod val="65000"/>
                    <a:lumOff val="35000"/>
                  </a:schemeClr>
                </a:solidFill>
                <a:latin typeface="Calibri"/>
                <a:cs typeface="Calibri"/>
              </a:rPr>
              <a:t>Miliatry Suicide Research Consortium, </a:t>
            </a:r>
            <a:r>
              <a:rPr lang="en-US" sz="4000" baseline="30000" dirty="0" smtClean="0">
                <a:solidFill>
                  <a:schemeClr val="tx1">
                    <a:lumMod val="65000"/>
                    <a:lumOff val="35000"/>
                  </a:schemeClr>
                </a:solidFill>
                <a:latin typeface="Calibri"/>
                <a:cs typeface="Calibri"/>
              </a:rPr>
              <a:t>3</a:t>
            </a:r>
            <a:r>
              <a:rPr lang="en-US" sz="4000" dirty="0" smtClean="0">
                <a:solidFill>
                  <a:schemeClr val="tx1">
                    <a:lumMod val="65000"/>
                    <a:lumOff val="35000"/>
                  </a:schemeClr>
                </a:solidFill>
                <a:latin typeface="Calibri"/>
                <a:cs typeface="Calibri"/>
              </a:rPr>
              <a:t>Florida State University,</a:t>
            </a:r>
            <a:r>
              <a:rPr lang="en-US" sz="4000" baseline="30000" dirty="0" smtClean="0">
                <a:solidFill>
                  <a:schemeClr val="tx1">
                    <a:lumMod val="65000"/>
                    <a:lumOff val="35000"/>
                  </a:schemeClr>
                </a:solidFill>
                <a:latin typeface="Calibri"/>
                <a:cs typeface="Calibri"/>
              </a:rPr>
              <a:t>  </a:t>
            </a:r>
          </a:p>
          <a:p>
            <a:pPr algn="l">
              <a:lnSpc>
                <a:spcPct val="80000"/>
              </a:lnSpc>
            </a:pPr>
            <a:r>
              <a:rPr lang="en-US" sz="4000" baseline="30000" dirty="0" smtClean="0">
                <a:solidFill>
                  <a:schemeClr val="tx1">
                    <a:lumMod val="65000"/>
                    <a:lumOff val="35000"/>
                  </a:schemeClr>
                </a:solidFill>
                <a:latin typeface="Calibri"/>
                <a:cs typeface="Calibri"/>
              </a:rPr>
              <a:t>4</a:t>
            </a:r>
            <a:r>
              <a:rPr lang="en-US" sz="4000" dirty="0" smtClean="0">
                <a:solidFill>
                  <a:schemeClr val="tx1">
                    <a:lumMod val="65000"/>
                    <a:lumOff val="35000"/>
                  </a:schemeClr>
                </a:solidFill>
                <a:latin typeface="Calibri"/>
                <a:cs typeface="Calibri"/>
              </a:rPr>
              <a:t>Aurora Mental Health Center, </a:t>
            </a:r>
            <a:r>
              <a:rPr lang="en-US" sz="4000" baseline="30000" dirty="0" smtClean="0">
                <a:solidFill>
                  <a:schemeClr val="tx1">
                    <a:lumMod val="65000"/>
                    <a:lumOff val="35000"/>
                  </a:schemeClr>
                </a:solidFill>
                <a:latin typeface="Calibri"/>
                <a:cs typeface="Calibri"/>
              </a:rPr>
              <a:t>5</a:t>
            </a:r>
            <a:r>
              <a:rPr lang="en-US" sz="4000" dirty="0" smtClean="0">
                <a:solidFill>
                  <a:schemeClr val="tx1">
                    <a:lumMod val="65000"/>
                    <a:lumOff val="35000"/>
                  </a:schemeClr>
                </a:solidFill>
                <a:latin typeface="Calibri"/>
                <a:cs typeface="Calibri"/>
              </a:rPr>
              <a:t>University </a:t>
            </a:r>
            <a:r>
              <a:rPr lang="en-US" sz="4000" dirty="0">
                <a:solidFill>
                  <a:schemeClr val="tx1">
                    <a:lumMod val="65000"/>
                    <a:lumOff val="35000"/>
                  </a:schemeClr>
                </a:solidFill>
                <a:latin typeface="Calibri"/>
                <a:cs typeface="Calibri"/>
              </a:rPr>
              <a:t>of Colorado School of Medicine, Department of </a:t>
            </a:r>
            <a:r>
              <a:rPr lang="en-US" sz="4000" dirty="0" smtClean="0">
                <a:solidFill>
                  <a:schemeClr val="tx1">
                    <a:lumMod val="65000"/>
                    <a:lumOff val="35000"/>
                  </a:schemeClr>
                </a:solidFill>
                <a:latin typeface="Calibri"/>
                <a:cs typeface="Calibri"/>
              </a:rPr>
              <a:t>Psychiatry</a:t>
            </a:r>
          </a:p>
          <a:p>
            <a:endParaRPr lang="en-US" sz="1600" dirty="0">
              <a:solidFill>
                <a:schemeClr val="bg2">
                  <a:lumMod val="75000"/>
                </a:schemeClr>
              </a:solidFill>
            </a:endParaRPr>
          </a:p>
        </p:txBody>
      </p:sp>
      <p:cxnSp>
        <p:nvCxnSpPr>
          <p:cNvPr id="7" name="Straight Connector 6"/>
          <p:cNvCxnSpPr/>
          <p:nvPr/>
        </p:nvCxnSpPr>
        <p:spPr bwMode="auto">
          <a:xfrm>
            <a:off x="12725400" y="7162800"/>
            <a:ext cx="76200" cy="5029200"/>
          </a:xfrm>
          <a:prstGeom prst="line">
            <a:avLst/>
          </a:prstGeom>
          <a:noFill/>
          <a:ln w="9525" cap="flat" cmpd="sng" algn="ctr">
            <a:noFill/>
            <a:prstDash val="solid"/>
            <a:round/>
            <a:headEnd type="none" w="med" len="med"/>
            <a:tailEnd type="none" w="med" len="med"/>
          </a:ln>
          <a:effectLst/>
        </p:spPr>
      </p:cxnSp>
      <p:sp>
        <p:nvSpPr>
          <p:cNvPr id="33" name="TextBox 32"/>
          <p:cNvSpPr txBox="1"/>
          <p:nvPr/>
        </p:nvSpPr>
        <p:spPr>
          <a:xfrm>
            <a:off x="14020800" y="31775400"/>
            <a:ext cx="13563600" cy="830997"/>
          </a:xfrm>
          <a:prstGeom prst="rect">
            <a:avLst/>
          </a:prstGeom>
          <a:noFill/>
          <a:ln w="76200" cmpd="sng">
            <a:noFill/>
          </a:ln>
        </p:spPr>
        <p:txBody>
          <a:bodyPr wrap="square" rtlCol="0">
            <a:spAutoFit/>
          </a:bodyPr>
          <a:lstStyle/>
          <a:p>
            <a:pPr algn="l"/>
            <a:r>
              <a:rPr lang="en-US" sz="1600" dirty="0" smtClean="0">
                <a:solidFill>
                  <a:schemeClr val="tx1"/>
                </a:solidFill>
              </a:rPr>
              <a:t>This work was in part supported by the Military Suicide Research Consortium (MSRC), Department of Defense, and Rocky Mountain Mental Illness Research, Education, and Clinical Center (MIRECC), but does not necessarily represent the views of the Department of Defense, Department of Veterans Affairs, or the United States Government. </a:t>
            </a:r>
            <a:endParaRPr lang="en-US" sz="1600" dirty="0">
              <a:solidFill>
                <a:schemeClr val="tx1"/>
              </a:solidFill>
            </a:endParaRPr>
          </a:p>
        </p:txBody>
      </p:sp>
      <p:sp>
        <p:nvSpPr>
          <p:cNvPr id="37" name="Text Box 282"/>
          <p:cNvSpPr txBox="1">
            <a:spLocks noChangeArrowheads="1"/>
          </p:cNvSpPr>
          <p:nvPr/>
        </p:nvSpPr>
        <p:spPr bwMode="auto">
          <a:xfrm>
            <a:off x="762000" y="7315200"/>
            <a:ext cx="12268200" cy="11449288"/>
          </a:xfrm>
          <a:prstGeom prst="rect">
            <a:avLst/>
          </a:prstGeom>
          <a:solidFill>
            <a:schemeClr val="bg1">
              <a:lumMod val="95000"/>
            </a:schemeClr>
          </a:solidFill>
          <a:ln w="76200" cmpd="sng">
            <a:solidFill>
              <a:schemeClr val="bg1">
                <a:lumMod val="95000"/>
              </a:schemeClr>
            </a:solidFill>
            <a:miter lim="800000"/>
            <a:headEnd/>
            <a:tailEnd/>
          </a:ln>
        </p:spPr>
        <p:txBody>
          <a:bodyPr wrap="square" lIns="182880" tIns="182880" rIns="182880" bIns="182880">
            <a:spAutoFit/>
          </a:bodyPr>
          <a:lstStyle/>
          <a:p>
            <a:pPr algn="l">
              <a:buFont typeface="Wingdings" pitchFamily="2" charset="2"/>
              <a:buChar char="§"/>
            </a:pPr>
            <a:r>
              <a:rPr lang="en-US" sz="3600" dirty="0" smtClean="0">
                <a:solidFill>
                  <a:srgbClr val="0083BE"/>
                </a:solidFill>
              </a:rPr>
              <a:t>   The </a:t>
            </a:r>
            <a:r>
              <a:rPr lang="en-US" sz="3600" dirty="0">
                <a:solidFill>
                  <a:srgbClr val="0083BE"/>
                </a:solidFill>
              </a:rPr>
              <a:t>increase of military suicides has been prevalent in the media since it was first reported that they surpassed civilian rates in 2008. </a:t>
            </a:r>
            <a:endParaRPr lang="en-US" sz="3600" dirty="0" smtClean="0">
              <a:solidFill>
                <a:srgbClr val="0083BE"/>
              </a:solidFill>
            </a:endParaRPr>
          </a:p>
          <a:p>
            <a:pPr algn="l">
              <a:buFont typeface="Wingdings" pitchFamily="2" charset="2"/>
              <a:buChar char="§"/>
            </a:pPr>
            <a:r>
              <a:rPr lang="en-US" sz="3600" dirty="0" smtClean="0">
                <a:solidFill>
                  <a:srgbClr val="0083BE"/>
                </a:solidFill>
              </a:rPr>
              <a:t>   While researchers </a:t>
            </a:r>
            <a:r>
              <a:rPr lang="en-US" sz="3600" dirty="0">
                <a:solidFill>
                  <a:srgbClr val="0083BE"/>
                </a:solidFill>
              </a:rPr>
              <a:t>have provided recommendations on how the military and Veteran organizations can move forward in addressing </a:t>
            </a:r>
            <a:r>
              <a:rPr lang="en-US" sz="3600" dirty="0" smtClean="0">
                <a:solidFill>
                  <a:srgbClr val="0083BE"/>
                </a:solidFill>
              </a:rPr>
              <a:t>suicide </a:t>
            </a:r>
            <a:r>
              <a:rPr lang="en-US" sz="3600" dirty="0">
                <a:solidFill>
                  <a:srgbClr val="0083BE"/>
                </a:solidFill>
              </a:rPr>
              <a:t>in the military, little is known about </a:t>
            </a:r>
            <a:r>
              <a:rPr lang="en-US" sz="3600" dirty="0" smtClean="0">
                <a:solidFill>
                  <a:srgbClr val="0083BE"/>
                </a:solidFill>
              </a:rPr>
              <a:t>whether that </a:t>
            </a:r>
            <a:r>
              <a:rPr lang="en-US" sz="3600" dirty="0">
                <a:solidFill>
                  <a:srgbClr val="0083BE"/>
                </a:solidFill>
              </a:rPr>
              <a:t>information is being received and implemented. </a:t>
            </a:r>
            <a:endParaRPr lang="en-US" sz="3600" dirty="0" smtClean="0">
              <a:solidFill>
                <a:srgbClr val="0083BE"/>
              </a:solidFill>
            </a:endParaRPr>
          </a:p>
          <a:p>
            <a:pPr algn="l">
              <a:buFont typeface="Wingdings" pitchFamily="2" charset="2"/>
              <a:buChar char="§"/>
            </a:pPr>
            <a:r>
              <a:rPr lang="en-US" sz="3600" dirty="0" smtClean="0">
                <a:solidFill>
                  <a:srgbClr val="0083BE"/>
                </a:solidFill>
              </a:rPr>
              <a:t>   Social </a:t>
            </a:r>
            <a:r>
              <a:rPr lang="en-US" sz="3600" dirty="0">
                <a:solidFill>
                  <a:srgbClr val="0083BE"/>
                </a:solidFill>
              </a:rPr>
              <a:t>media outlets provide </a:t>
            </a:r>
            <a:r>
              <a:rPr lang="en-US" sz="3600" dirty="0" smtClean="0">
                <a:solidFill>
                  <a:srgbClr val="0083BE"/>
                </a:solidFill>
              </a:rPr>
              <a:t>invaluable </a:t>
            </a:r>
            <a:r>
              <a:rPr lang="en-US" sz="3600" dirty="0">
                <a:solidFill>
                  <a:srgbClr val="0083BE"/>
                </a:solidFill>
              </a:rPr>
              <a:t>tools to inform policy makers, researchers, clinicians, </a:t>
            </a:r>
            <a:r>
              <a:rPr lang="en-US" sz="3600" dirty="0" smtClean="0">
                <a:solidFill>
                  <a:srgbClr val="0083BE"/>
                </a:solidFill>
              </a:rPr>
              <a:t>commanders </a:t>
            </a:r>
            <a:r>
              <a:rPr lang="en-US" sz="3600" dirty="0">
                <a:solidFill>
                  <a:srgbClr val="0083BE"/>
                </a:solidFill>
              </a:rPr>
              <a:t>and the community at large, including the military service men and women and Veterans we </a:t>
            </a:r>
            <a:r>
              <a:rPr lang="en-US" sz="3600" dirty="0" smtClean="0">
                <a:solidFill>
                  <a:srgbClr val="0083BE"/>
                </a:solidFill>
              </a:rPr>
              <a:t>seek to </a:t>
            </a:r>
            <a:r>
              <a:rPr lang="en-US" sz="3600" dirty="0">
                <a:solidFill>
                  <a:srgbClr val="0083BE"/>
                </a:solidFill>
              </a:rPr>
              <a:t>support. </a:t>
            </a:r>
            <a:endParaRPr lang="en-US" sz="3600" dirty="0" smtClean="0">
              <a:solidFill>
                <a:srgbClr val="0083BE"/>
              </a:solidFill>
            </a:endParaRPr>
          </a:p>
          <a:p>
            <a:pPr algn="l">
              <a:buFont typeface="Wingdings" pitchFamily="2" charset="2"/>
              <a:buChar char="§"/>
            </a:pPr>
            <a:r>
              <a:rPr lang="en-US" sz="3600" dirty="0" smtClean="0">
                <a:solidFill>
                  <a:srgbClr val="0083BE"/>
                </a:solidFill>
              </a:rPr>
              <a:t>   </a:t>
            </a:r>
            <a:r>
              <a:rPr lang="en-US" sz="3600" dirty="0" err="1" smtClean="0">
                <a:solidFill>
                  <a:srgbClr val="0083BE"/>
                </a:solidFill>
              </a:rPr>
              <a:t>Altmetrics</a:t>
            </a:r>
            <a:r>
              <a:rPr lang="en-US" sz="3600" dirty="0" smtClean="0">
                <a:solidFill>
                  <a:srgbClr val="0083BE"/>
                </a:solidFill>
              </a:rPr>
              <a:t>, created from the idea of “alternative metrics”, builds on information from social media and serves as a formal tracking system that captures both scholarly influence and informal communications.</a:t>
            </a:r>
          </a:p>
          <a:p>
            <a:pPr algn="l">
              <a:buFont typeface="Wingdings" pitchFamily="2" charset="2"/>
              <a:buChar char="§"/>
            </a:pPr>
            <a:r>
              <a:rPr lang="en-US" sz="3600" dirty="0" smtClean="0">
                <a:solidFill>
                  <a:srgbClr val="0083BE"/>
                </a:solidFill>
              </a:rPr>
              <a:t>   </a:t>
            </a:r>
            <a:r>
              <a:rPr lang="en-US" sz="3600" dirty="0" err="1" smtClean="0">
                <a:solidFill>
                  <a:srgbClr val="0083BE"/>
                </a:solidFill>
              </a:rPr>
              <a:t>Altmetrics</a:t>
            </a:r>
            <a:r>
              <a:rPr lang="en-US" sz="3600" dirty="0" smtClean="0">
                <a:solidFill>
                  <a:srgbClr val="0083BE"/>
                </a:solidFill>
              </a:rPr>
              <a:t> </a:t>
            </a:r>
            <a:r>
              <a:rPr lang="en-US" sz="3600" dirty="0">
                <a:solidFill>
                  <a:srgbClr val="0083BE"/>
                </a:solidFill>
              </a:rPr>
              <a:t>provide a more thorough picture on the impact of scholarly work beyond researchers to diverse audiences such as clinicians, </a:t>
            </a:r>
            <a:r>
              <a:rPr lang="en-US" sz="3600" dirty="0" smtClean="0">
                <a:solidFill>
                  <a:srgbClr val="0083BE"/>
                </a:solidFill>
              </a:rPr>
              <a:t>practitioners </a:t>
            </a:r>
            <a:r>
              <a:rPr lang="en-US" sz="3600" dirty="0">
                <a:solidFill>
                  <a:srgbClr val="0083BE"/>
                </a:solidFill>
              </a:rPr>
              <a:t>and the general public (</a:t>
            </a:r>
            <a:r>
              <a:rPr lang="en-US" sz="3600" dirty="0" err="1">
                <a:solidFill>
                  <a:srgbClr val="0083BE"/>
                </a:solidFill>
              </a:rPr>
              <a:t>Priem</a:t>
            </a:r>
            <a:r>
              <a:rPr lang="en-US" sz="3600" dirty="0">
                <a:solidFill>
                  <a:srgbClr val="0083BE"/>
                </a:solidFill>
              </a:rPr>
              <a:t> et al., 2012). </a:t>
            </a:r>
          </a:p>
        </p:txBody>
      </p:sp>
      <p:sp>
        <p:nvSpPr>
          <p:cNvPr id="39" name="Text Box 282"/>
          <p:cNvSpPr txBox="1">
            <a:spLocks noChangeArrowheads="1"/>
          </p:cNvSpPr>
          <p:nvPr/>
        </p:nvSpPr>
        <p:spPr bwMode="auto">
          <a:xfrm>
            <a:off x="28727400" y="28498800"/>
            <a:ext cx="12725400" cy="1061829"/>
          </a:xfrm>
          <a:prstGeom prst="rect">
            <a:avLst/>
          </a:prstGeom>
          <a:noFill/>
          <a:ln w="76200" cmpd="sng">
            <a:noFill/>
            <a:miter lim="800000"/>
            <a:headEnd/>
            <a:tailEnd/>
          </a:ln>
        </p:spPr>
        <p:txBody>
          <a:bodyPr wrap="square" lIns="182880" tIns="182880" rIns="182880" bIns="182880">
            <a:spAutoFit/>
          </a:bodyPr>
          <a:lstStyle/>
          <a:p>
            <a:pPr algn="l" defTabSz="4284663">
              <a:lnSpc>
                <a:spcPct val="50000"/>
              </a:lnSpc>
            </a:pPr>
            <a:r>
              <a:rPr lang="en-US" sz="1800" b="1" dirty="0" smtClean="0">
                <a:solidFill>
                  <a:schemeClr val="tx1"/>
                </a:solidFill>
                <a:latin typeface="+mn-lt"/>
              </a:rPr>
              <a:t>References</a:t>
            </a:r>
          </a:p>
          <a:p>
            <a:pPr lvl="0" indent="-457200" algn="l">
              <a:buAutoNum type="arabicPeriod"/>
            </a:pPr>
            <a:r>
              <a:rPr lang="en-US" sz="1800" dirty="0" err="1" smtClean="0">
                <a:solidFill>
                  <a:schemeClr val="tx1"/>
                </a:solidFill>
                <a:latin typeface="+mn-lt"/>
              </a:rPr>
              <a:t>Priem</a:t>
            </a:r>
            <a:r>
              <a:rPr lang="en-US" sz="1800" dirty="0" smtClean="0">
                <a:solidFill>
                  <a:schemeClr val="tx1"/>
                </a:solidFill>
                <a:latin typeface="+mn-lt"/>
              </a:rPr>
              <a:t>, J., </a:t>
            </a:r>
            <a:r>
              <a:rPr lang="en-US" sz="1800" dirty="0" err="1" smtClean="0">
                <a:solidFill>
                  <a:schemeClr val="tx1"/>
                </a:solidFill>
                <a:latin typeface="+mn-lt"/>
              </a:rPr>
              <a:t>Piwowar</a:t>
            </a:r>
            <a:r>
              <a:rPr lang="en-US" sz="1800" dirty="0" smtClean="0">
                <a:solidFill>
                  <a:schemeClr val="tx1"/>
                </a:solidFill>
                <a:latin typeface="+mn-lt"/>
              </a:rPr>
              <a:t>, H. A., &amp; </a:t>
            </a:r>
            <a:r>
              <a:rPr lang="en-US" sz="1800" dirty="0" err="1" smtClean="0">
                <a:solidFill>
                  <a:schemeClr val="tx1"/>
                </a:solidFill>
                <a:latin typeface="+mn-lt"/>
              </a:rPr>
              <a:t>Hemminger</a:t>
            </a:r>
            <a:r>
              <a:rPr lang="en-US" sz="1800" dirty="0" smtClean="0">
                <a:solidFill>
                  <a:schemeClr val="tx1"/>
                </a:solidFill>
                <a:latin typeface="+mn-lt"/>
              </a:rPr>
              <a:t>, B. M. (2012). </a:t>
            </a:r>
            <a:r>
              <a:rPr lang="en-US" sz="1800" dirty="0" err="1" smtClean="0">
                <a:solidFill>
                  <a:schemeClr val="tx1"/>
                </a:solidFill>
                <a:latin typeface="+mn-lt"/>
              </a:rPr>
              <a:t>Altmetrics</a:t>
            </a:r>
            <a:r>
              <a:rPr lang="en-US" sz="1800" dirty="0" smtClean="0">
                <a:solidFill>
                  <a:schemeClr val="tx1"/>
                </a:solidFill>
                <a:latin typeface="+mn-lt"/>
              </a:rPr>
              <a:t> in the wild: Using social media to explore scholarly impact. </a:t>
            </a:r>
            <a:r>
              <a:rPr lang="en-US" sz="1800" i="1" dirty="0" err="1" smtClean="0">
                <a:solidFill>
                  <a:schemeClr val="tx1"/>
                </a:solidFill>
                <a:latin typeface="+mn-lt"/>
              </a:rPr>
              <a:t>arXiv</a:t>
            </a:r>
            <a:r>
              <a:rPr lang="en-US" sz="1800" i="1" dirty="0" smtClean="0">
                <a:solidFill>
                  <a:schemeClr val="tx1"/>
                </a:solidFill>
                <a:latin typeface="+mn-lt"/>
              </a:rPr>
              <a:t> preprint arXiv:1203.4745</a:t>
            </a:r>
            <a:endParaRPr lang="en-US" sz="1800" dirty="0" smtClean="0">
              <a:solidFill>
                <a:schemeClr val="tx1"/>
              </a:solidFill>
              <a:latin typeface="+mn-lt"/>
            </a:endParaRPr>
          </a:p>
        </p:txBody>
      </p:sp>
      <p:sp>
        <p:nvSpPr>
          <p:cNvPr id="57" name="Text Box 282"/>
          <p:cNvSpPr txBox="1">
            <a:spLocks noChangeArrowheads="1"/>
          </p:cNvSpPr>
          <p:nvPr/>
        </p:nvSpPr>
        <p:spPr bwMode="auto">
          <a:xfrm>
            <a:off x="13639800" y="7315200"/>
            <a:ext cx="14630400" cy="11018401"/>
          </a:xfrm>
          <a:prstGeom prst="rect">
            <a:avLst/>
          </a:prstGeom>
          <a:solidFill>
            <a:schemeClr val="bg1">
              <a:lumMod val="95000"/>
            </a:schemeClr>
          </a:solidFill>
          <a:ln w="76200" cmpd="sng">
            <a:solidFill>
              <a:schemeClr val="bg1">
                <a:lumMod val="95000"/>
              </a:schemeClr>
            </a:solidFill>
            <a:miter lim="800000"/>
            <a:headEnd/>
            <a:tailEnd/>
          </a:ln>
        </p:spPr>
        <p:txBody>
          <a:bodyPr wrap="square" lIns="182880" tIns="182880" rIns="182880" bIns="182880">
            <a:spAutoFit/>
          </a:bodyPr>
          <a:lstStyle/>
          <a:p>
            <a:pPr algn="l">
              <a:buFont typeface="Wingdings" pitchFamily="2" charset="2"/>
              <a:buChar char="§"/>
            </a:pPr>
            <a:r>
              <a:rPr lang="en-US" sz="3600" dirty="0">
                <a:solidFill>
                  <a:srgbClr val="0083BE"/>
                </a:solidFill>
                <a:latin typeface="+mn-lt"/>
              </a:rPr>
              <a:t> </a:t>
            </a:r>
            <a:r>
              <a:rPr lang="en-US" sz="3600" dirty="0" smtClean="0">
                <a:solidFill>
                  <a:srgbClr val="0083BE"/>
                </a:solidFill>
                <a:latin typeface="+mn-lt"/>
              </a:rPr>
              <a:t>  Descriptive statistics:</a:t>
            </a:r>
          </a:p>
          <a:p>
            <a:pPr lvl="1" algn="l"/>
            <a:r>
              <a:rPr lang="en-US" sz="3600" dirty="0" smtClean="0">
                <a:solidFill>
                  <a:srgbClr val="0083BE"/>
                </a:solidFill>
                <a:latin typeface="+mn-lt"/>
              </a:rPr>
              <a:t> Number of total citations ranged from 0 to 135</a:t>
            </a:r>
          </a:p>
          <a:p>
            <a:pPr lvl="2" algn="l">
              <a:buFont typeface="Wingdings" pitchFamily="2" charset="2"/>
              <a:buChar char="§"/>
            </a:pPr>
            <a:r>
              <a:rPr lang="en-US" sz="3600" dirty="0" smtClean="0">
                <a:solidFill>
                  <a:srgbClr val="0083BE"/>
                </a:solidFill>
                <a:latin typeface="+mn-lt"/>
              </a:rPr>
              <a:t>  Mean = 7.22, SD = 13.32</a:t>
            </a:r>
          </a:p>
          <a:p>
            <a:pPr lvl="1" algn="l"/>
            <a:r>
              <a:rPr lang="en-US" sz="3600" dirty="0" smtClean="0">
                <a:solidFill>
                  <a:srgbClr val="0083BE"/>
                </a:solidFill>
                <a:latin typeface="+mn-lt"/>
              </a:rPr>
              <a:t> Total </a:t>
            </a:r>
            <a:r>
              <a:rPr lang="en-US" sz="3600" dirty="0" err="1" smtClean="0">
                <a:solidFill>
                  <a:srgbClr val="0083BE"/>
                </a:solidFill>
                <a:latin typeface="+mn-lt"/>
              </a:rPr>
              <a:t>Altmetric</a:t>
            </a:r>
            <a:r>
              <a:rPr lang="en-US" sz="3600" dirty="0" smtClean="0">
                <a:solidFill>
                  <a:srgbClr val="0083BE"/>
                </a:solidFill>
                <a:latin typeface="+mn-lt"/>
              </a:rPr>
              <a:t> scores ranged from 0 to 321</a:t>
            </a:r>
          </a:p>
          <a:p>
            <a:pPr lvl="2" algn="l">
              <a:buFont typeface="Wingdings" pitchFamily="2" charset="2"/>
              <a:buChar char="§"/>
            </a:pPr>
            <a:r>
              <a:rPr lang="en-US" sz="3600" dirty="0" smtClean="0">
                <a:solidFill>
                  <a:srgbClr val="0083BE"/>
                </a:solidFill>
                <a:latin typeface="+mn-lt"/>
              </a:rPr>
              <a:t>  Mean = 5.26, SD = 24.15</a:t>
            </a:r>
          </a:p>
          <a:p>
            <a:pPr lvl="1" algn="l"/>
            <a:r>
              <a:rPr lang="en-US" sz="3600" dirty="0" smtClean="0">
                <a:solidFill>
                  <a:srgbClr val="0083BE"/>
                </a:solidFill>
                <a:latin typeface="+mn-lt"/>
              </a:rPr>
              <a:t> 2013 journal impact factors ranged from 0.38 to 30.39</a:t>
            </a:r>
          </a:p>
          <a:p>
            <a:pPr lvl="2" algn="l">
              <a:buFont typeface="Wingdings" pitchFamily="2" charset="2"/>
              <a:buChar char="§"/>
            </a:pPr>
            <a:r>
              <a:rPr lang="en-US" sz="3600" dirty="0" smtClean="0">
                <a:solidFill>
                  <a:srgbClr val="0083BE"/>
                </a:solidFill>
                <a:latin typeface="+mn-lt"/>
              </a:rPr>
              <a:t>  Mean = 3.03, SD = 3.13</a:t>
            </a:r>
          </a:p>
          <a:p>
            <a:pPr algn="l">
              <a:buFont typeface="Wingdings" pitchFamily="2" charset="2"/>
              <a:buChar char="§"/>
            </a:pPr>
            <a:r>
              <a:rPr lang="en-US" sz="3600" dirty="0" smtClean="0">
                <a:solidFill>
                  <a:srgbClr val="0083BE"/>
                </a:solidFill>
                <a:latin typeface="+mn-lt"/>
              </a:rPr>
              <a:t>   The path analysis approach indicated the extent to which a traditional indicator of research impact, article citations, captures the spread of research on social media relative to how these factors are represented by an </a:t>
            </a:r>
            <a:r>
              <a:rPr lang="en-US" sz="3600" dirty="0" err="1" smtClean="0">
                <a:solidFill>
                  <a:srgbClr val="0083BE"/>
                </a:solidFill>
                <a:latin typeface="+mn-lt"/>
              </a:rPr>
              <a:t>Altmetric</a:t>
            </a:r>
            <a:r>
              <a:rPr lang="en-US" sz="3600" dirty="0" smtClean="0">
                <a:solidFill>
                  <a:srgbClr val="0083BE"/>
                </a:solidFill>
                <a:latin typeface="+mn-lt"/>
              </a:rPr>
              <a:t> score.</a:t>
            </a:r>
          </a:p>
          <a:p>
            <a:pPr algn="l">
              <a:buFont typeface="Wingdings" pitchFamily="2" charset="2"/>
              <a:buChar char="§"/>
            </a:pPr>
            <a:r>
              <a:rPr lang="en-US" sz="3600" dirty="0" smtClean="0">
                <a:solidFill>
                  <a:srgbClr val="0083BE"/>
                </a:solidFill>
                <a:latin typeface="+mn-lt"/>
              </a:rPr>
              <a:t>   None of the </a:t>
            </a:r>
            <a:r>
              <a:rPr lang="en-US" sz="3600" dirty="0" err="1" smtClean="0">
                <a:solidFill>
                  <a:srgbClr val="0083BE"/>
                </a:solidFill>
                <a:latin typeface="+mn-lt"/>
              </a:rPr>
              <a:t>Altmetric</a:t>
            </a:r>
            <a:r>
              <a:rPr lang="en-US" sz="3600" dirty="0" smtClean="0">
                <a:solidFill>
                  <a:srgbClr val="0083BE"/>
                </a:solidFill>
                <a:latin typeface="+mn-lt"/>
              </a:rPr>
              <a:t> factors had significantly predicted the Web of Science number of citations. </a:t>
            </a:r>
          </a:p>
          <a:p>
            <a:pPr algn="l">
              <a:buFont typeface="Wingdings" pitchFamily="2" charset="2"/>
              <a:buChar char="§"/>
            </a:pPr>
            <a:r>
              <a:rPr lang="en-US" sz="3600" dirty="0" smtClean="0">
                <a:solidFill>
                  <a:srgbClr val="0083BE"/>
                </a:solidFill>
                <a:latin typeface="+mn-lt"/>
              </a:rPr>
              <a:t>   The results capture the proliferation of research above and beyond what is captured by the number of citations.</a:t>
            </a:r>
          </a:p>
          <a:p>
            <a:pPr algn="l">
              <a:buFont typeface="Wingdings" pitchFamily="2" charset="2"/>
              <a:buChar char="§"/>
            </a:pPr>
            <a:r>
              <a:rPr lang="en-US" sz="3600" dirty="0" smtClean="0">
                <a:solidFill>
                  <a:srgbClr val="0083BE"/>
                </a:solidFill>
                <a:latin typeface="+mn-lt"/>
              </a:rPr>
              <a:t>   This approach indicates the extent to which a traditional indicator of research impact, through article citations, can be enhanced by capturing the spread of research on social media and other academic resources such as </a:t>
            </a:r>
            <a:r>
              <a:rPr lang="en-US" sz="3600" dirty="0" err="1" smtClean="0">
                <a:solidFill>
                  <a:srgbClr val="0083BE"/>
                </a:solidFill>
                <a:latin typeface="+mn-lt"/>
              </a:rPr>
              <a:t>Mendeley</a:t>
            </a:r>
            <a:r>
              <a:rPr lang="en-US" sz="3600" dirty="0" smtClean="0">
                <a:solidFill>
                  <a:srgbClr val="0083BE"/>
                </a:solidFill>
                <a:latin typeface="+mn-lt"/>
              </a:rPr>
              <a:t>, represented by an </a:t>
            </a:r>
            <a:r>
              <a:rPr lang="en-US" sz="3600" dirty="0" err="1" smtClean="0">
                <a:solidFill>
                  <a:srgbClr val="0083BE"/>
                </a:solidFill>
                <a:latin typeface="+mn-lt"/>
              </a:rPr>
              <a:t>Altmetric</a:t>
            </a:r>
            <a:r>
              <a:rPr lang="en-US" sz="3600" dirty="0" smtClean="0">
                <a:solidFill>
                  <a:srgbClr val="0083BE"/>
                </a:solidFill>
                <a:latin typeface="+mn-lt"/>
              </a:rPr>
              <a:t> score. </a:t>
            </a:r>
          </a:p>
        </p:txBody>
      </p:sp>
      <p:sp>
        <p:nvSpPr>
          <p:cNvPr id="14" name="Rectangle 26"/>
          <p:cNvSpPr>
            <a:spLocks noChangeArrowheads="1"/>
          </p:cNvSpPr>
          <p:nvPr/>
        </p:nvSpPr>
        <p:spPr bwMode="auto">
          <a:xfrm>
            <a:off x="685800" y="6248400"/>
            <a:ext cx="12420600" cy="822955"/>
          </a:xfrm>
          <a:prstGeom prst="rect">
            <a:avLst/>
          </a:prstGeom>
          <a:solidFill>
            <a:srgbClr val="003366"/>
          </a:solidFill>
          <a:ln w="9525">
            <a:solidFill>
              <a:schemeClr val="bg2"/>
            </a:solidFill>
            <a:miter lim="800000"/>
            <a:headEnd/>
            <a:tailEnd/>
          </a:ln>
          <a:effectLst>
            <a:outerShdw dist="107763" dir="8100000" algn="ctr" rotWithShape="0">
              <a:schemeClr val="bg2"/>
            </a:outerShdw>
          </a:effectLst>
        </p:spPr>
        <p:txBody>
          <a:bodyPr wrap="square" lIns="83473" tIns="41738" rIns="83473" bIns="41738">
            <a:spAutoFit/>
          </a:bodyPr>
          <a:lstStyle/>
          <a:p>
            <a:pPr algn="ctr" defTabSz="833438"/>
            <a:r>
              <a:rPr lang="en-US" sz="4800" b="1" dirty="0"/>
              <a:t>INTRODUCTION</a:t>
            </a:r>
          </a:p>
        </p:txBody>
      </p:sp>
      <p:sp>
        <p:nvSpPr>
          <p:cNvPr id="16" name="Rectangle 26"/>
          <p:cNvSpPr>
            <a:spLocks noChangeArrowheads="1"/>
          </p:cNvSpPr>
          <p:nvPr/>
        </p:nvSpPr>
        <p:spPr bwMode="auto">
          <a:xfrm>
            <a:off x="762000" y="19507200"/>
            <a:ext cx="12344400" cy="822955"/>
          </a:xfrm>
          <a:prstGeom prst="rect">
            <a:avLst/>
          </a:prstGeom>
          <a:solidFill>
            <a:srgbClr val="003366"/>
          </a:solidFill>
          <a:ln w="9525">
            <a:solidFill>
              <a:schemeClr val="bg2"/>
            </a:solidFill>
            <a:miter lim="800000"/>
            <a:headEnd/>
            <a:tailEnd/>
          </a:ln>
          <a:effectLst>
            <a:outerShdw dist="107763" dir="8100000" algn="ctr" rotWithShape="0">
              <a:schemeClr val="bg2"/>
            </a:outerShdw>
          </a:effectLst>
        </p:spPr>
        <p:txBody>
          <a:bodyPr wrap="square" lIns="83473" tIns="41738" rIns="83473" bIns="41738">
            <a:spAutoFit/>
          </a:bodyPr>
          <a:lstStyle/>
          <a:p>
            <a:pPr algn="ctr" defTabSz="833438"/>
            <a:r>
              <a:rPr lang="en-US" sz="4800" b="1" dirty="0" smtClean="0"/>
              <a:t>METHODS</a:t>
            </a:r>
            <a:endParaRPr lang="en-US" sz="4800" b="1" dirty="0"/>
          </a:p>
        </p:txBody>
      </p:sp>
      <p:sp>
        <p:nvSpPr>
          <p:cNvPr id="19" name="Text Box 282"/>
          <p:cNvSpPr txBox="1">
            <a:spLocks noChangeArrowheads="1"/>
          </p:cNvSpPr>
          <p:nvPr/>
        </p:nvSpPr>
        <p:spPr bwMode="auto">
          <a:xfrm>
            <a:off x="28803600" y="19202400"/>
            <a:ext cx="12649200" cy="9233299"/>
          </a:xfrm>
          <a:prstGeom prst="rect">
            <a:avLst/>
          </a:prstGeom>
          <a:solidFill>
            <a:schemeClr val="bg1">
              <a:lumMod val="95000"/>
            </a:schemeClr>
          </a:solidFill>
          <a:ln w="76200" cmpd="sng">
            <a:solidFill>
              <a:schemeClr val="bg1">
                <a:lumMod val="95000"/>
              </a:schemeClr>
            </a:solidFill>
            <a:miter lim="800000"/>
            <a:headEnd/>
            <a:tailEnd/>
          </a:ln>
        </p:spPr>
        <p:txBody>
          <a:bodyPr wrap="square" lIns="182880" tIns="182880" rIns="182880" bIns="182880">
            <a:spAutoFit/>
          </a:bodyPr>
          <a:lstStyle/>
          <a:p>
            <a:pPr algn="l">
              <a:buFont typeface="Wingdings" pitchFamily="2" charset="2"/>
              <a:buChar char="§"/>
            </a:pPr>
            <a:r>
              <a:rPr lang="en-US" sz="3600" dirty="0" smtClean="0">
                <a:solidFill>
                  <a:srgbClr val="0083BE"/>
                </a:solidFill>
                <a:latin typeface="+mn-lt"/>
              </a:rPr>
              <a:t>   Referencing the number of article citations offers very limited insight on the impact of scientific research.</a:t>
            </a:r>
          </a:p>
          <a:p>
            <a:pPr algn="l">
              <a:buFont typeface="Wingdings" pitchFamily="2" charset="2"/>
              <a:buChar char="§"/>
            </a:pPr>
            <a:r>
              <a:rPr lang="en-US" sz="3600" dirty="0" smtClean="0">
                <a:solidFill>
                  <a:srgbClr val="0083BE"/>
                </a:solidFill>
                <a:latin typeface="+mn-lt"/>
              </a:rPr>
              <a:t>   </a:t>
            </a:r>
            <a:r>
              <a:rPr lang="en-US" sz="3600" dirty="0" smtClean="0">
                <a:solidFill>
                  <a:srgbClr val="0083BE"/>
                </a:solidFill>
              </a:rPr>
              <a:t>By understanding the mechanisms and use of </a:t>
            </a:r>
            <a:r>
              <a:rPr lang="en-US" sz="3600" dirty="0" err="1" smtClean="0">
                <a:solidFill>
                  <a:srgbClr val="0083BE"/>
                </a:solidFill>
              </a:rPr>
              <a:t>Altmetrics</a:t>
            </a:r>
            <a:r>
              <a:rPr lang="en-US" sz="3600" dirty="0" smtClean="0">
                <a:solidFill>
                  <a:srgbClr val="0083BE"/>
                </a:solidFill>
              </a:rPr>
              <a:t>, researchers can have a larger impact on the dissemination and implementation of their findings.</a:t>
            </a:r>
            <a:endParaRPr lang="en-US" sz="3600" dirty="0" smtClean="0">
              <a:solidFill>
                <a:srgbClr val="0083BE"/>
              </a:solidFill>
              <a:latin typeface="+mn-lt"/>
            </a:endParaRPr>
          </a:p>
          <a:p>
            <a:pPr algn="l">
              <a:buFont typeface="Wingdings" pitchFamily="2" charset="2"/>
              <a:buChar char="§"/>
            </a:pPr>
            <a:r>
              <a:rPr lang="en-US" sz="3600" dirty="0" smtClean="0">
                <a:solidFill>
                  <a:srgbClr val="0083BE"/>
                </a:solidFill>
                <a:latin typeface="+mn-lt"/>
              </a:rPr>
              <a:t>   Given the importance and sensitive nature of military suicide research, all avenues in which evidence-based research can disseminated and implemented should be exhausted.  </a:t>
            </a:r>
          </a:p>
          <a:p>
            <a:pPr algn="l">
              <a:buFont typeface="Wingdings" pitchFamily="2" charset="2"/>
              <a:buChar char="§"/>
            </a:pPr>
            <a:r>
              <a:rPr lang="en-US" sz="3600" dirty="0" smtClean="0">
                <a:solidFill>
                  <a:srgbClr val="0083BE"/>
                </a:solidFill>
                <a:latin typeface="+mn-lt"/>
              </a:rPr>
              <a:t>   These efforts can be tracked through </a:t>
            </a:r>
            <a:r>
              <a:rPr lang="en-US" sz="3600" dirty="0" err="1" smtClean="0">
                <a:solidFill>
                  <a:srgbClr val="0083BE"/>
                </a:solidFill>
                <a:latin typeface="+mn-lt"/>
              </a:rPr>
              <a:t>Altmetrics</a:t>
            </a:r>
            <a:r>
              <a:rPr lang="en-US" sz="3600" dirty="0" smtClean="0">
                <a:solidFill>
                  <a:srgbClr val="0083BE"/>
                </a:solidFill>
                <a:latin typeface="+mn-lt"/>
              </a:rPr>
              <a:t> to determine the research that is of interest to researchers, clinicians, military and the community at large.</a:t>
            </a:r>
          </a:p>
          <a:p>
            <a:pPr algn="l">
              <a:buFont typeface="Wingdings" pitchFamily="2" charset="2"/>
              <a:buChar char="§"/>
            </a:pPr>
            <a:r>
              <a:rPr lang="en-US" sz="3600" dirty="0" smtClean="0">
                <a:solidFill>
                  <a:srgbClr val="0083BE"/>
                </a:solidFill>
                <a:latin typeface="+mn-lt"/>
              </a:rPr>
              <a:t>   The use of </a:t>
            </a:r>
            <a:r>
              <a:rPr lang="en-US" sz="3600" dirty="0" err="1" smtClean="0">
                <a:solidFill>
                  <a:srgbClr val="0083BE"/>
                </a:solidFill>
                <a:latin typeface="+mn-lt"/>
              </a:rPr>
              <a:t>Altmetrics</a:t>
            </a:r>
            <a:r>
              <a:rPr lang="en-US" sz="3600" dirty="0" smtClean="0">
                <a:solidFill>
                  <a:srgbClr val="0083BE"/>
                </a:solidFill>
                <a:latin typeface="+mn-lt"/>
              </a:rPr>
              <a:t> as a reference will assist researchers in knowing what questions are not only important to the scientific community but of interest to those directly affected by suicide.</a:t>
            </a:r>
            <a:endParaRPr lang="en-US" sz="3600" dirty="0" smtClean="0">
              <a:solidFill>
                <a:schemeClr val="tx1"/>
              </a:solidFill>
              <a:latin typeface="+mn-lt"/>
            </a:endParaRPr>
          </a:p>
        </p:txBody>
      </p:sp>
      <p:sp>
        <p:nvSpPr>
          <p:cNvPr id="20" name="Text Box 282"/>
          <p:cNvSpPr txBox="1">
            <a:spLocks noChangeArrowheads="1"/>
          </p:cNvSpPr>
          <p:nvPr/>
        </p:nvSpPr>
        <p:spPr bwMode="auto">
          <a:xfrm>
            <a:off x="762000" y="20574000"/>
            <a:ext cx="12268200" cy="9233297"/>
          </a:xfrm>
          <a:prstGeom prst="rect">
            <a:avLst/>
          </a:prstGeom>
          <a:solidFill>
            <a:schemeClr val="bg1">
              <a:lumMod val="95000"/>
            </a:schemeClr>
          </a:solidFill>
          <a:ln w="76200" cmpd="sng">
            <a:solidFill>
              <a:schemeClr val="bg1">
                <a:lumMod val="95000"/>
              </a:schemeClr>
            </a:solidFill>
            <a:miter lim="800000"/>
            <a:headEnd/>
            <a:tailEnd/>
          </a:ln>
        </p:spPr>
        <p:txBody>
          <a:bodyPr wrap="square" lIns="182880" tIns="182880" rIns="182880" bIns="182880">
            <a:spAutoFit/>
          </a:bodyPr>
          <a:lstStyle/>
          <a:p>
            <a:pPr algn="l">
              <a:buFont typeface="Wingdings" pitchFamily="2" charset="2"/>
              <a:buChar char="§"/>
            </a:pPr>
            <a:r>
              <a:rPr lang="en-US" sz="3600" dirty="0" smtClean="0">
                <a:solidFill>
                  <a:srgbClr val="0083BE"/>
                </a:solidFill>
              </a:rPr>
              <a:t>   An </a:t>
            </a:r>
            <a:r>
              <a:rPr lang="en-US" sz="3600" dirty="0">
                <a:solidFill>
                  <a:srgbClr val="0083BE"/>
                </a:solidFill>
              </a:rPr>
              <a:t>article list </a:t>
            </a:r>
            <a:r>
              <a:rPr lang="en-US" sz="3600">
                <a:solidFill>
                  <a:srgbClr val="0083BE"/>
                </a:solidFill>
              </a:rPr>
              <a:t>of </a:t>
            </a:r>
            <a:r>
              <a:rPr lang="en-US" sz="3600" smtClean="0">
                <a:solidFill>
                  <a:srgbClr val="0083BE"/>
                </a:solidFill>
              </a:rPr>
              <a:t>“military” and “suicide” research was captured on July 1, 2014 through Web of Science, the gold standard for research discovery and analytics. </a:t>
            </a:r>
          </a:p>
          <a:p>
            <a:pPr algn="l">
              <a:buFont typeface="Wingdings" pitchFamily="2" charset="2"/>
              <a:buChar char="§"/>
            </a:pPr>
            <a:r>
              <a:rPr lang="en-US" sz="3600" smtClean="0">
                <a:solidFill>
                  <a:srgbClr val="0083BE"/>
                </a:solidFill>
              </a:rPr>
              <a:t>   An initial 334 articles were filtered from this search with a start date of January 2006. The authors chose 2006 as the beginning year as that is when both Facebook went public and Twitter launched, key components of Altmetrics. </a:t>
            </a:r>
          </a:p>
          <a:p>
            <a:pPr algn="l">
              <a:buFont typeface="Wingdings" pitchFamily="2" charset="2"/>
              <a:buChar char="§"/>
            </a:pPr>
            <a:r>
              <a:rPr lang="en-US" sz="3600" smtClean="0">
                <a:solidFill>
                  <a:srgbClr val="0083BE"/>
                </a:solidFill>
              </a:rPr>
              <a:t>   After a review of the abstracts by two authors determining relevance, a total of 207 articles were included in this study. Altmetric total scores and variable scores, along with the number of citations for each article, were recorded every third month and will continue to be recorded for one year. </a:t>
            </a:r>
          </a:p>
          <a:p>
            <a:pPr algn="l">
              <a:buFont typeface="Wingdings" pitchFamily="2" charset="2"/>
              <a:buChar char="§"/>
            </a:pPr>
            <a:r>
              <a:rPr lang="en-US" sz="3600" smtClean="0">
                <a:solidFill>
                  <a:srgbClr val="0083BE"/>
                </a:solidFill>
              </a:rPr>
              <a:t>   A path analysis was created using the Altmetric factors as exogenous variables and Altmetric total score and number of citations as endogenous variables.</a:t>
            </a:r>
            <a:endParaRPr lang="en-US" sz="3600" dirty="0">
              <a:solidFill>
                <a:srgbClr val="0083BE"/>
              </a:solidFill>
            </a:endParaRPr>
          </a:p>
        </p:txBody>
      </p:sp>
      <p:sp>
        <p:nvSpPr>
          <p:cNvPr id="21" name="Rectangle 26"/>
          <p:cNvSpPr>
            <a:spLocks noChangeArrowheads="1"/>
          </p:cNvSpPr>
          <p:nvPr/>
        </p:nvSpPr>
        <p:spPr bwMode="auto">
          <a:xfrm>
            <a:off x="13639800" y="6248400"/>
            <a:ext cx="14630400" cy="822955"/>
          </a:xfrm>
          <a:prstGeom prst="rect">
            <a:avLst/>
          </a:prstGeom>
          <a:solidFill>
            <a:srgbClr val="003366"/>
          </a:solidFill>
          <a:ln w="9525">
            <a:solidFill>
              <a:schemeClr val="bg2"/>
            </a:solidFill>
            <a:miter lim="800000"/>
            <a:headEnd/>
            <a:tailEnd/>
          </a:ln>
          <a:effectLst>
            <a:outerShdw dist="107763" dir="8100000" algn="ctr" rotWithShape="0">
              <a:schemeClr val="bg2"/>
            </a:outerShdw>
          </a:effectLst>
        </p:spPr>
        <p:txBody>
          <a:bodyPr wrap="square" lIns="83473" tIns="41738" rIns="83473" bIns="41738">
            <a:spAutoFit/>
          </a:bodyPr>
          <a:lstStyle/>
          <a:p>
            <a:pPr algn="ctr" defTabSz="833438"/>
            <a:r>
              <a:rPr lang="en-US" sz="4800" b="1" dirty="0" smtClean="0"/>
              <a:t>RESULTS</a:t>
            </a:r>
            <a:endParaRPr lang="en-US" sz="4800" b="1" dirty="0"/>
          </a:p>
        </p:txBody>
      </p:sp>
      <p:graphicFrame>
        <p:nvGraphicFramePr>
          <p:cNvPr id="22" name="Table 21"/>
          <p:cNvGraphicFramePr>
            <a:graphicFrameLocks noGrp="1"/>
          </p:cNvGraphicFramePr>
          <p:nvPr>
            <p:extLst>
              <p:ext uri="{D42A27DB-BD31-4B8C-83A1-F6EECF244321}">
                <p14:modId xmlns:p14="http://schemas.microsoft.com/office/powerpoint/2010/main" val="1905815093"/>
              </p:ext>
            </p:extLst>
          </p:nvPr>
        </p:nvGraphicFramePr>
        <p:xfrm>
          <a:off x="13563600" y="18674461"/>
          <a:ext cx="14706600" cy="12948538"/>
        </p:xfrm>
        <a:graphic>
          <a:graphicData uri="http://schemas.openxmlformats.org/drawingml/2006/table">
            <a:tbl>
              <a:tblPr firstRow="1" bandRow="1">
                <a:tableStyleId>{D113A9D2-9D6B-4929-AA2D-F23B5EE8CBE7}</a:tableStyleId>
              </a:tblPr>
              <a:tblGrid>
                <a:gridCol w="3072044"/>
                <a:gridCol w="2310268"/>
                <a:gridCol w="3457721"/>
                <a:gridCol w="2973465"/>
                <a:gridCol w="2893102"/>
              </a:tblGrid>
              <a:tr h="1064526">
                <a:tc gridSpan="5">
                  <a:txBody>
                    <a:bodyPr/>
                    <a:lstStyle/>
                    <a:p>
                      <a:pPr algn="ctr"/>
                      <a:r>
                        <a:rPr lang="en-US" sz="3200" b="1" dirty="0" smtClean="0">
                          <a:solidFill>
                            <a:srgbClr val="003366"/>
                          </a:solidFill>
                        </a:rPr>
                        <a:t>Significance of </a:t>
                      </a:r>
                      <a:r>
                        <a:rPr lang="en-US" sz="3200" b="1" dirty="0" err="1" smtClean="0">
                          <a:solidFill>
                            <a:srgbClr val="003366"/>
                          </a:solidFill>
                        </a:rPr>
                        <a:t>Altmetric</a:t>
                      </a:r>
                      <a:r>
                        <a:rPr lang="en-US" sz="3200" b="1" dirty="0" smtClean="0">
                          <a:solidFill>
                            <a:srgbClr val="003366"/>
                          </a:solidFill>
                        </a:rPr>
                        <a:t> Factors in</a:t>
                      </a:r>
                      <a:r>
                        <a:rPr lang="en-US" sz="3200" b="1" baseline="0" dirty="0" smtClean="0">
                          <a:solidFill>
                            <a:srgbClr val="003366"/>
                          </a:solidFill>
                        </a:rPr>
                        <a:t> a </a:t>
                      </a:r>
                      <a:r>
                        <a:rPr lang="en-US" sz="3200" b="1" dirty="0" smtClean="0">
                          <a:solidFill>
                            <a:srgbClr val="003366"/>
                          </a:solidFill>
                        </a:rPr>
                        <a:t>Path Analysis </a:t>
                      </a:r>
                    </a:p>
                    <a:p>
                      <a:pPr algn="ctr"/>
                      <a:r>
                        <a:rPr lang="en-US" sz="3200" b="1" dirty="0" smtClean="0">
                          <a:solidFill>
                            <a:srgbClr val="003366"/>
                          </a:solidFill>
                        </a:rPr>
                        <a:t>to the Sum</a:t>
                      </a:r>
                      <a:r>
                        <a:rPr lang="en-US" sz="3200" b="1" baseline="0" dirty="0" smtClean="0">
                          <a:solidFill>
                            <a:srgbClr val="003366"/>
                          </a:solidFill>
                        </a:rPr>
                        <a:t> of Article Citations and Total </a:t>
                      </a:r>
                      <a:r>
                        <a:rPr lang="en-US" sz="3200" b="1" baseline="0" dirty="0" err="1" smtClean="0">
                          <a:solidFill>
                            <a:srgbClr val="003366"/>
                          </a:solidFill>
                        </a:rPr>
                        <a:t>Altmetric</a:t>
                      </a:r>
                      <a:r>
                        <a:rPr lang="en-US" sz="3200" b="1" baseline="0" dirty="0" smtClean="0">
                          <a:solidFill>
                            <a:srgbClr val="003366"/>
                          </a:solidFill>
                        </a:rPr>
                        <a:t> Score</a:t>
                      </a:r>
                      <a:endParaRPr lang="en-US" sz="3200" b="1" dirty="0">
                        <a:solidFill>
                          <a:srgbClr val="003366"/>
                        </a:solidFill>
                      </a:endParaRPr>
                    </a:p>
                  </a:txBody>
                  <a:tcPr/>
                </a:tc>
                <a:tc hMerge="1">
                  <a:txBody>
                    <a:bodyPr/>
                    <a:lstStyle/>
                    <a:p>
                      <a:pPr algn="ctr"/>
                      <a:endParaRPr lang="en-US" sz="3200" b="1" dirty="0"/>
                    </a:p>
                  </a:txBody>
                  <a:tcPr anchor="ctr"/>
                </a:tc>
                <a:tc hMerge="1">
                  <a:txBody>
                    <a:bodyPr/>
                    <a:lstStyle/>
                    <a:p>
                      <a:pPr algn="ctr"/>
                      <a:endParaRPr lang="en-US" sz="3200" b="1" dirty="0"/>
                    </a:p>
                  </a:txBody>
                  <a:tcPr anchor="ctr"/>
                </a:tc>
                <a:tc hMerge="1">
                  <a:txBody>
                    <a:bodyPr/>
                    <a:lstStyle/>
                    <a:p>
                      <a:pPr algn="ctr"/>
                      <a:endParaRPr lang="en-US" sz="3200" b="1" dirty="0"/>
                    </a:p>
                  </a:txBody>
                  <a:tcPr anchor="ctr"/>
                </a:tc>
                <a:tc hMerge="1">
                  <a:txBody>
                    <a:bodyPr/>
                    <a:lstStyle/>
                    <a:p>
                      <a:pPr algn="ctr"/>
                      <a:endParaRPr lang="en-US" sz="3200" b="1" i="0" dirty="0"/>
                    </a:p>
                  </a:txBody>
                  <a:tcPr anchor="ctr"/>
                </a:tc>
              </a:tr>
              <a:tr h="1213738">
                <a:tc>
                  <a:txBody>
                    <a:bodyPr/>
                    <a:lstStyle/>
                    <a:p>
                      <a:endParaRPr lang="en-US" sz="3200" b="1" dirty="0"/>
                    </a:p>
                  </a:txBody>
                  <a:tcPr/>
                </a:tc>
                <a:tc>
                  <a:txBody>
                    <a:bodyPr/>
                    <a:lstStyle/>
                    <a:p>
                      <a:pPr algn="ctr"/>
                      <a:endParaRPr lang="en-US" sz="3200" b="1" dirty="0"/>
                    </a:p>
                  </a:txBody>
                  <a:tcPr anchor="ctr"/>
                </a:tc>
                <a:tc>
                  <a:txBody>
                    <a:bodyPr/>
                    <a:lstStyle/>
                    <a:p>
                      <a:pPr algn="ctr"/>
                      <a:r>
                        <a:rPr lang="en-US" sz="3200" b="1" dirty="0" smtClean="0"/>
                        <a:t>Unstandardized</a:t>
                      </a:r>
                      <a:r>
                        <a:rPr lang="en-US" sz="3200" b="1" baseline="0" dirty="0" smtClean="0"/>
                        <a:t> Estimate</a:t>
                      </a:r>
                      <a:endParaRPr lang="en-US" sz="3200" b="1" dirty="0"/>
                    </a:p>
                  </a:txBody>
                  <a:tcPr anchor="ctr"/>
                </a:tc>
                <a:tc>
                  <a:txBody>
                    <a:bodyPr/>
                    <a:lstStyle/>
                    <a:p>
                      <a:pPr algn="ctr"/>
                      <a:r>
                        <a:rPr lang="en-US" sz="3200" b="1" dirty="0" smtClean="0"/>
                        <a:t>Standardized</a:t>
                      </a:r>
                      <a:r>
                        <a:rPr lang="en-US" sz="3200" b="1" baseline="0" dirty="0" smtClean="0"/>
                        <a:t> Estimate</a:t>
                      </a:r>
                      <a:endParaRPr lang="en-US" sz="3200" b="1" dirty="0"/>
                    </a:p>
                  </a:txBody>
                  <a:tcPr anchor="ctr"/>
                </a:tc>
                <a:tc>
                  <a:txBody>
                    <a:bodyPr/>
                    <a:lstStyle/>
                    <a:p>
                      <a:pPr algn="ctr"/>
                      <a:r>
                        <a:rPr lang="en-US" sz="3200" b="1" i="0" dirty="0" smtClean="0"/>
                        <a:t>p-value</a:t>
                      </a:r>
                      <a:endParaRPr lang="en-US" sz="3200" b="1" i="0" dirty="0"/>
                    </a:p>
                  </a:txBody>
                  <a:tcPr anchor="ctr"/>
                </a:tc>
              </a:tr>
              <a:tr h="1064526">
                <a:tc>
                  <a:txBody>
                    <a:bodyPr/>
                    <a:lstStyle/>
                    <a:p>
                      <a:pPr algn="ctr"/>
                      <a:r>
                        <a:rPr lang="en-US" sz="3200" b="1" dirty="0" smtClean="0"/>
                        <a:t>Sum of Citations</a:t>
                      </a:r>
                      <a:endParaRPr lang="en-US" sz="3200" b="1" dirty="0">
                        <a:solidFill>
                          <a:schemeClr val="tx2"/>
                        </a:solidFill>
                      </a:endParaRPr>
                    </a:p>
                  </a:txBody>
                  <a:tcPr anchor="ctr"/>
                </a:tc>
                <a:tc>
                  <a:txBody>
                    <a:bodyPr/>
                    <a:lstStyle/>
                    <a:p>
                      <a:pPr algn="ctr"/>
                      <a:r>
                        <a:rPr lang="en-US" sz="3200" b="1" dirty="0" smtClean="0">
                          <a:solidFill>
                            <a:schemeClr val="bg1"/>
                          </a:solidFill>
                        </a:rPr>
                        <a:t>News</a:t>
                      </a:r>
                      <a:endParaRPr lang="en-US" sz="3200" b="1" dirty="0">
                        <a:solidFill>
                          <a:schemeClr val="bg1"/>
                        </a:solidFill>
                      </a:endParaRPr>
                    </a:p>
                  </a:txBody>
                  <a:tcPr anchor="ctr"/>
                </a:tc>
                <a:tc>
                  <a:txBody>
                    <a:bodyPr/>
                    <a:lstStyle/>
                    <a:p>
                      <a:pPr algn="ctr"/>
                      <a:r>
                        <a:rPr lang="en-US" sz="3200" b="1" dirty="0" smtClean="0"/>
                        <a:t>-.333</a:t>
                      </a:r>
                    </a:p>
                  </a:txBody>
                  <a:tcPr anchor="ctr"/>
                </a:tc>
                <a:tc>
                  <a:txBody>
                    <a:bodyPr/>
                    <a:lstStyle/>
                    <a:p>
                      <a:pPr algn="ctr"/>
                      <a:r>
                        <a:rPr lang="en-US" sz="3200" b="1" dirty="0" smtClean="0"/>
                        <a:t>-.052</a:t>
                      </a:r>
                      <a:endParaRPr lang="en-US" sz="3200" b="1" dirty="0"/>
                    </a:p>
                  </a:txBody>
                  <a:tcPr anchor="ctr"/>
                </a:tc>
                <a:tc>
                  <a:txBody>
                    <a:bodyPr/>
                    <a:lstStyle/>
                    <a:p>
                      <a:pPr algn="ctr"/>
                      <a:r>
                        <a:rPr lang="en-US" sz="3200" b="1" dirty="0" smtClean="0"/>
                        <a:t>.599</a:t>
                      </a:r>
                      <a:endParaRPr lang="en-US" sz="3200" b="1" dirty="0"/>
                    </a:p>
                  </a:txBody>
                  <a:tcPr anchor="ctr"/>
                </a:tc>
              </a:tr>
              <a:tr h="1064526">
                <a:tc>
                  <a:txBody>
                    <a:bodyPr/>
                    <a:lstStyle/>
                    <a:p>
                      <a:pPr algn="ctr"/>
                      <a:r>
                        <a:rPr lang="en-US" sz="3200" b="1" dirty="0" err="1" smtClean="0">
                          <a:solidFill>
                            <a:srgbClr val="003366"/>
                          </a:solidFill>
                        </a:rPr>
                        <a:t>Altmetric</a:t>
                      </a:r>
                      <a:r>
                        <a:rPr lang="en-US" sz="3200" b="1" dirty="0" smtClean="0">
                          <a:solidFill>
                            <a:srgbClr val="003366"/>
                          </a:solidFill>
                        </a:rPr>
                        <a:t> Score</a:t>
                      </a:r>
                      <a:endParaRPr lang="en-US" sz="3200" b="1" dirty="0">
                        <a:solidFill>
                          <a:srgbClr val="003366"/>
                        </a:solidFill>
                      </a:endParaRPr>
                    </a:p>
                  </a:txBody>
                  <a:tcPr anchor="ctr"/>
                </a:tc>
                <a:tc>
                  <a:txBody>
                    <a:bodyPr/>
                    <a:lstStyle/>
                    <a:p>
                      <a:pPr algn="ctr"/>
                      <a:r>
                        <a:rPr lang="en-US" sz="3200" b="1" dirty="0" smtClean="0">
                          <a:solidFill>
                            <a:srgbClr val="003366"/>
                          </a:solidFill>
                        </a:rPr>
                        <a:t>News</a:t>
                      </a:r>
                    </a:p>
                  </a:txBody>
                  <a:tcPr anchor="ctr"/>
                </a:tc>
                <a:tc>
                  <a:txBody>
                    <a:bodyPr/>
                    <a:lstStyle/>
                    <a:p>
                      <a:pPr algn="ctr"/>
                      <a:r>
                        <a:rPr lang="en-US" sz="3200" b="1" dirty="0" smtClean="0">
                          <a:solidFill>
                            <a:srgbClr val="003366"/>
                          </a:solidFill>
                        </a:rPr>
                        <a:t>8.344</a:t>
                      </a:r>
                      <a:endParaRPr lang="en-US" sz="3200" b="1" dirty="0">
                        <a:solidFill>
                          <a:srgbClr val="003366"/>
                        </a:solidFill>
                      </a:endParaRPr>
                    </a:p>
                  </a:txBody>
                  <a:tcPr anchor="ctr"/>
                </a:tc>
                <a:tc>
                  <a:txBody>
                    <a:bodyPr/>
                    <a:lstStyle/>
                    <a:p>
                      <a:pPr algn="ctr"/>
                      <a:r>
                        <a:rPr lang="en-US" sz="3200" b="1" dirty="0" smtClean="0">
                          <a:solidFill>
                            <a:srgbClr val="003366"/>
                          </a:solidFill>
                        </a:rPr>
                        <a:t>.726</a:t>
                      </a:r>
                      <a:endParaRPr lang="en-US" sz="3200" b="1" dirty="0">
                        <a:solidFill>
                          <a:srgbClr val="003366"/>
                        </a:solidFill>
                      </a:endParaRPr>
                    </a:p>
                  </a:txBody>
                  <a:tcPr anchor="ctr"/>
                </a:tc>
                <a:tc>
                  <a:txBody>
                    <a:bodyPr/>
                    <a:lstStyle/>
                    <a:p>
                      <a:pPr algn="ctr"/>
                      <a:r>
                        <a:rPr lang="en-US" sz="3200" b="1" dirty="0" smtClean="0">
                          <a:solidFill>
                            <a:srgbClr val="003366"/>
                          </a:solidFill>
                        </a:rPr>
                        <a:t>&lt;.001</a:t>
                      </a:r>
                      <a:endParaRPr lang="en-US" sz="3200" b="1" dirty="0">
                        <a:solidFill>
                          <a:srgbClr val="003366"/>
                        </a:solidFill>
                      </a:endParaRPr>
                    </a:p>
                  </a:txBody>
                  <a:tcPr anchor="ctr"/>
                </a:tc>
              </a:tr>
              <a:tr h="1064526">
                <a:tc>
                  <a:txBody>
                    <a:bodyPr/>
                    <a:lstStyle/>
                    <a:p>
                      <a:pPr algn="ctr"/>
                      <a:r>
                        <a:rPr lang="en-US" sz="3200" b="1" dirty="0" smtClean="0"/>
                        <a:t>Sum of Citations</a:t>
                      </a:r>
                      <a:endParaRPr lang="en-US" sz="3200" b="1" dirty="0">
                        <a:solidFill>
                          <a:schemeClr val="tx2"/>
                        </a:solidFill>
                      </a:endParaRPr>
                    </a:p>
                  </a:txBody>
                  <a:tcPr anchor="ctr"/>
                </a:tc>
                <a:tc>
                  <a:txBody>
                    <a:bodyPr/>
                    <a:lstStyle/>
                    <a:p>
                      <a:pPr algn="ctr"/>
                      <a:r>
                        <a:rPr lang="en-US" sz="3200" b="1" dirty="0" smtClean="0">
                          <a:solidFill>
                            <a:schemeClr val="bg1"/>
                          </a:solidFill>
                        </a:rPr>
                        <a:t>Twitter</a:t>
                      </a:r>
                      <a:endParaRPr lang="en-US" sz="3200" b="1" dirty="0">
                        <a:solidFill>
                          <a:schemeClr val="bg1"/>
                        </a:solidFill>
                      </a:endParaRPr>
                    </a:p>
                  </a:txBody>
                  <a:tcPr anchor="ctr"/>
                </a:tc>
                <a:tc>
                  <a:txBody>
                    <a:bodyPr/>
                    <a:lstStyle/>
                    <a:p>
                      <a:pPr algn="ctr"/>
                      <a:r>
                        <a:rPr lang="en-US" sz="3200" b="1" dirty="0" smtClean="0"/>
                        <a:t>-.176</a:t>
                      </a:r>
                      <a:endParaRPr lang="en-US" sz="3200" b="1" dirty="0"/>
                    </a:p>
                  </a:txBody>
                  <a:tcPr anchor="ctr"/>
                </a:tc>
                <a:tc>
                  <a:txBody>
                    <a:bodyPr/>
                    <a:lstStyle/>
                    <a:p>
                      <a:pPr algn="ctr"/>
                      <a:r>
                        <a:rPr lang="en-US" sz="3200" b="1" dirty="0" smtClean="0"/>
                        <a:t>-.102</a:t>
                      </a:r>
                      <a:endParaRPr lang="en-US" sz="3200" b="1" dirty="0"/>
                    </a:p>
                  </a:txBody>
                  <a:tcPr anchor="ctr"/>
                </a:tc>
                <a:tc>
                  <a:txBody>
                    <a:bodyPr/>
                    <a:lstStyle/>
                    <a:p>
                      <a:pPr algn="ctr"/>
                      <a:r>
                        <a:rPr lang="en-US" sz="3200" b="1" dirty="0" smtClean="0"/>
                        <a:t>.347</a:t>
                      </a:r>
                    </a:p>
                  </a:txBody>
                  <a:tcPr anchor="ctr"/>
                </a:tc>
              </a:tr>
              <a:tr h="1064526">
                <a:tc>
                  <a:txBody>
                    <a:bodyPr/>
                    <a:lstStyle/>
                    <a:p>
                      <a:pPr algn="ctr"/>
                      <a:r>
                        <a:rPr lang="en-US" sz="3200" b="1" dirty="0" err="1" smtClean="0">
                          <a:solidFill>
                            <a:srgbClr val="003366"/>
                          </a:solidFill>
                        </a:rPr>
                        <a:t>Altmetric</a:t>
                      </a:r>
                      <a:r>
                        <a:rPr lang="en-US" sz="3200" b="1" dirty="0" smtClean="0">
                          <a:solidFill>
                            <a:srgbClr val="003366"/>
                          </a:solidFill>
                        </a:rPr>
                        <a:t> Score</a:t>
                      </a:r>
                      <a:endParaRPr lang="en-US" sz="3200" b="1" dirty="0">
                        <a:solidFill>
                          <a:srgbClr val="003366"/>
                        </a:solidFill>
                      </a:endParaRPr>
                    </a:p>
                  </a:txBody>
                  <a:tcPr anchor="ctr"/>
                </a:tc>
                <a:tc>
                  <a:txBody>
                    <a:bodyPr/>
                    <a:lstStyle/>
                    <a:p>
                      <a:pPr algn="ctr"/>
                      <a:r>
                        <a:rPr lang="en-US" sz="3200" b="1" dirty="0" smtClean="0">
                          <a:solidFill>
                            <a:srgbClr val="003366"/>
                          </a:solidFill>
                        </a:rPr>
                        <a:t>Twitter</a:t>
                      </a:r>
                    </a:p>
                  </a:txBody>
                  <a:tcPr anchor="ctr"/>
                </a:tc>
                <a:tc>
                  <a:txBody>
                    <a:bodyPr/>
                    <a:lstStyle/>
                    <a:p>
                      <a:pPr algn="ctr"/>
                      <a:r>
                        <a:rPr lang="en-US" sz="3200" b="1" dirty="0" smtClean="0">
                          <a:solidFill>
                            <a:srgbClr val="003366"/>
                          </a:solidFill>
                        </a:rPr>
                        <a:t>.675</a:t>
                      </a:r>
                    </a:p>
                  </a:txBody>
                  <a:tcPr anchor="ctr"/>
                </a:tc>
                <a:tc>
                  <a:txBody>
                    <a:bodyPr/>
                    <a:lstStyle/>
                    <a:p>
                      <a:pPr algn="ctr"/>
                      <a:r>
                        <a:rPr lang="en-US" sz="3200" b="1" dirty="0" smtClean="0">
                          <a:solidFill>
                            <a:srgbClr val="003366"/>
                          </a:solidFill>
                        </a:rPr>
                        <a:t>.216</a:t>
                      </a:r>
                      <a:endParaRPr lang="en-US" sz="3200" b="1" dirty="0">
                        <a:solidFill>
                          <a:srgbClr val="003366"/>
                        </a:solidFill>
                      </a:endParaRPr>
                    </a:p>
                  </a:txBody>
                  <a:tcPr anchor="ctr"/>
                </a:tc>
                <a:tc>
                  <a:txBody>
                    <a:bodyPr/>
                    <a:lstStyle/>
                    <a:p>
                      <a:pPr algn="ctr"/>
                      <a:r>
                        <a:rPr lang="en-US" sz="3200" b="1" dirty="0" smtClean="0">
                          <a:solidFill>
                            <a:srgbClr val="003366"/>
                          </a:solidFill>
                        </a:rPr>
                        <a:t>&lt;.001</a:t>
                      </a:r>
                      <a:endParaRPr lang="en-US" sz="3200" b="1" dirty="0">
                        <a:solidFill>
                          <a:srgbClr val="003366"/>
                        </a:solidFill>
                      </a:endParaRPr>
                    </a:p>
                  </a:txBody>
                  <a:tcPr anchor="ctr"/>
                </a:tc>
              </a:tr>
              <a:tr h="1064526">
                <a:tc>
                  <a:txBody>
                    <a:bodyPr/>
                    <a:lstStyle/>
                    <a:p>
                      <a:pPr algn="ctr"/>
                      <a:r>
                        <a:rPr lang="en-US" sz="3200" b="1" dirty="0" smtClean="0"/>
                        <a:t>Sum of Citations</a:t>
                      </a:r>
                      <a:endParaRPr lang="en-US" sz="3200" b="1" dirty="0">
                        <a:solidFill>
                          <a:schemeClr val="tx2"/>
                        </a:solidFill>
                      </a:endParaRPr>
                    </a:p>
                  </a:txBody>
                  <a:tcPr anchor="ctr"/>
                </a:tc>
                <a:tc>
                  <a:txBody>
                    <a:bodyPr/>
                    <a:lstStyle/>
                    <a:p>
                      <a:pPr algn="ctr"/>
                      <a:r>
                        <a:rPr lang="en-US" sz="3200" b="1" dirty="0" err="1" smtClean="0">
                          <a:solidFill>
                            <a:schemeClr val="bg1"/>
                          </a:solidFill>
                        </a:rPr>
                        <a:t>Facebook</a:t>
                      </a:r>
                      <a:endParaRPr lang="en-US" sz="3200" b="1" dirty="0">
                        <a:solidFill>
                          <a:schemeClr val="bg1"/>
                        </a:solidFill>
                      </a:endParaRPr>
                    </a:p>
                  </a:txBody>
                  <a:tcPr anchor="ctr"/>
                </a:tc>
                <a:tc>
                  <a:txBody>
                    <a:bodyPr/>
                    <a:lstStyle/>
                    <a:p>
                      <a:pPr algn="ctr"/>
                      <a:r>
                        <a:rPr lang="en-US" sz="3200" b="1" dirty="0" smtClean="0">
                          <a:solidFill>
                            <a:schemeClr val="bg1"/>
                          </a:solidFill>
                        </a:rPr>
                        <a:t>.026</a:t>
                      </a:r>
                      <a:endParaRPr lang="en-US" sz="3200" b="1" dirty="0">
                        <a:solidFill>
                          <a:schemeClr val="bg1"/>
                        </a:solidFill>
                      </a:endParaRPr>
                    </a:p>
                  </a:txBody>
                  <a:tcPr anchor="ctr"/>
                </a:tc>
                <a:tc>
                  <a:txBody>
                    <a:bodyPr/>
                    <a:lstStyle/>
                    <a:p>
                      <a:pPr algn="ctr"/>
                      <a:r>
                        <a:rPr lang="en-US" sz="3200" b="1" dirty="0" smtClean="0">
                          <a:solidFill>
                            <a:schemeClr val="bg1"/>
                          </a:solidFill>
                        </a:rPr>
                        <a:t>.003</a:t>
                      </a:r>
                      <a:endParaRPr lang="en-US" sz="3200" b="1" dirty="0">
                        <a:solidFill>
                          <a:schemeClr val="bg1"/>
                        </a:solidFill>
                      </a:endParaRPr>
                    </a:p>
                  </a:txBody>
                  <a:tcPr anchor="ctr"/>
                </a:tc>
                <a:tc>
                  <a:txBody>
                    <a:bodyPr/>
                    <a:lstStyle/>
                    <a:p>
                      <a:pPr algn="ctr"/>
                      <a:r>
                        <a:rPr lang="en-US" sz="3200" b="1" dirty="0" smtClean="0">
                          <a:solidFill>
                            <a:schemeClr val="bg1"/>
                          </a:solidFill>
                        </a:rPr>
                        <a:t>.974</a:t>
                      </a:r>
                      <a:endParaRPr lang="en-US" sz="3200" b="1" dirty="0">
                        <a:solidFill>
                          <a:schemeClr val="bg1"/>
                        </a:solidFill>
                      </a:endParaRPr>
                    </a:p>
                  </a:txBody>
                  <a:tcPr anchor="ctr"/>
                </a:tc>
              </a:tr>
              <a:tr h="1064526">
                <a:tc>
                  <a:txBody>
                    <a:bodyPr/>
                    <a:lstStyle/>
                    <a:p>
                      <a:pPr algn="ctr"/>
                      <a:r>
                        <a:rPr lang="en-US" sz="3200" b="1" dirty="0" err="1" smtClean="0">
                          <a:solidFill>
                            <a:srgbClr val="003366"/>
                          </a:solidFill>
                        </a:rPr>
                        <a:t>Altmetric</a:t>
                      </a:r>
                      <a:r>
                        <a:rPr lang="en-US" sz="3200" b="1" dirty="0" smtClean="0">
                          <a:solidFill>
                            <a:srgbClr val="003366"/>
                          </a:solidFill>
                        </a:rPr>
                        <a:t> Score</a:t>
                      </a:r>
                    </a:p>
                  </a:txBody>
                  <a:tcPr anchor="ctr"/>
                </a:tc>
                <a:tc>
                  <a:txBody>
                    <a:bodyPr/>
                    <a:lstStyle/>
                    <a:p>
                      <a:pPr algn="ctr"/>
                      <a:r>
                        <a:rPr lang="en-US" sz="3200" b="1" dirty="0" err="1" smtClean="0">
                          <a:solidFill>
                            <a:srgbClr val="003366"/>
                          </a:solidFill>
                        </a:rPr>
                        <a:t>Facebook</a:t>
                      </a:r>
                      <a:endParaRPr lang="en-US" sz="3200" b="1" dirty="0">
                        <a:solidFill>
                          <a:srgbClr val="003366"/>
                        </a:solidFill>
                      </a:endParaRPr>
                    </a:p>
                  </a:txBody>
                  <a:tcPr anchor="ctr"/>
                </a:tc>
                <a:tc>
                  <a:txBody>
                    <a:bodyPr/>
                    <a:lstStyle/>
                    <a:p>
                      <a:pPr algn="ctr"/>
                      <a:r>
                        <a:rPr lang="en-US" sz="3200" b="1" dirty="0" smtClean="0">
                          <a:solidFill>
                            <a:srgbClr val="003366"/>
                          </a:solidFill>
                        </a:rPr>
                        <a:t>.457</a:t>
                      </a:r>
                      <a:endParaRPr lang="en-US" sz="3200" b="1" dirty="0">
                        <a:solidFill>
                          <a:srgbClr val="003366"/>
                        </a:solidFill>
                      </a:endParaRPr>
                    </a:p>
                  </a:txBody>
                  <a:tcPr anchor="ctr"/>
                </a:tc>
                <a:tc>
                  <a:txBody>
                    <a:bodyPr/>
                    <a:lstStyle/>
                    <a:p>
                      <a:pPr algn="ctr"/>
                      <a:r>
                        <a:rPr lang="en-US" sz="3200" b="1" dirty="0" smtClean="0">
                          <a:solidFill>
                            <a:srgbClr val="003366"/>
                          </a:solidFill>
                        </a:rPr>
                        <a:t>.033</a:t>
                      </a:r>
                      <a:endParaRPr lang="en-US" sz="3200" b="1" dirty="0">
                        <a:solidFill>
                          <a:srgbClr val="003366"/>
                        </a:solidFill>
                      </a:endParaRPr>
                    </a:p>
                  </a:txBody>
                  <a:tcPr anchor="ctr"/>
                </a:tc>
                <a:tc>
                  <a:txBody>
                    <a:bodyPr/>
                    <a:lstStyle/>
                    <a:p>
                      <a:pPr algn="ctr"/>
                      <a:r>
                        <a:rPr lang="en-US" sz="3200" b="1" dirty="0" smtClean="0">
                          <a:solidFill>
                            <a:srgbClr val="003366"/>
                          </a:solidFill>
                        </a:rPr>
                        <a:t>&lt;.001</a:t>
                      </a:r>
                      <a:endParaRPr lang="en-US" sz="3200" b="1" dirty="0">
                        <a:solidFill>
                          <a:srgbClr val="003366"/>
                        </a:solidFill>
                      </a:endParaRPr>
                    </a:p>
                  </a:txBody>
                  <a:tcPr anchor="ctr"/>
                </a:tc>
              </a:tr>
              <a:tr h="1064526">
                <a:tc>
                  <a:txBody>
                    <a:bodyPr/>
                    <a:lstStyle/>
                    <a:p>
                      <a:pPr algn="ctr"/>
                      <a:r>
                        <a:rPr lang="en-US" sz="3200" b="1" dirty="0" smtClean="0"/>
                        <a:t>Sum of Citations</a:t>
                      </a:r>
                      <a:endParaRPr lang="en-US" sz="3200" b="1" dirty="0">
                        <a:solidFill>
                          <a:schemeClr val="tx2"/>
                        </a:solidFill>
                      </a:endParaRPr>
                    </a:p>
                  </a:txBody>
                  <a:tcPr anchor="ctr"/>
                </a:tc>
                <a:tc>
                  <a:txBody>
                    <a:bodyPr/>
                    <a:lstStyle/>
                    <a:p>
                      <a:pPr algn="ctr"/>
                      <a:r>
                        <a:rPr lang="en-US" sz="3200" b="1" dirty="0" err="1" smtClean="0">
                          <a:solidFill>
                            <a:schemeClr val="bg1"/>
                          </a:solidFill>
                        </a:rPr>
                        <a:t>Mendeley</a:t>
                      </a:r>
                      <a:endParaRPr lang="en-US" sz="3200" b="1" dirty="0">
                        <a:solidFill>
                          <a:schemeClr val="bg1"/>
                        </a:solidFill>
                      </a:endParaRPr>
                    </a:p>
                  </a:txBody>
                  <a:tcPr anchor="ctr"/>
                </a:tc>
                <a:tc>
                  <a:txBody>
                    <a:bodyPr/>
                    <a:lstStyle/>
                    <a:p>
                      <a:pPr algn="ctr"/>
                      <a:r>
                        <a:rPr lang="en-US" sz="3200" b="1" dirty="0" smtClean="0">
                          <a:solidFill>
                            <a:schemeClr val="bg1"/>
                          </a:solidFill>
                        </a:rPr>
                        <a:t>.196</a:t>
                      </a:r>
                      <a:endParaRPr lang="en-US" sz="3200" b="1" dirty="0">
                        <a:solidFill>
                          <a:schemeClr val="bg1"/>
                        </a:solidFill>
                      </a:endParaRPr>
                    </a:p>
                  </a:txBody>
                  <a:tcPr anchor="ctr"/>
                </a:tc>
                <a:tc>
                  <a:txBody>
                    <a:bodyPr/>
                    <a:lstStyle/>
                    <a:p>
                      <a:pPr algn="ctr"/>
                      <a:r>
                        <a:rPr lang="en-US" sz="3200" b="1" dirty="0" smtClean="0">
                          <a:solidFill>
                            <a:schemeClr val="bg1"/>
                          </a:solidFill>
                        </a:rPr>
                        <a:t>.118</a:t>
                      </a:r>
                      <a:endParaRPr lang="en-US" sz="3200" b="1" dirty="0">
                        <a:solidFill>
                          <a:schemeClr val="bg1"/>
                        </a:solidFill>
                      </a:endParaRPr>
                    </a:p>
                  </a:txBody>
                  <a:tcPr anchor="ctr"/>
                </a:tc>
                <a:tc>
                  <a:txBody>
                    <a:bodyPr/>
                    <a:lstStyle/>
                    <a:p>
                      <a:pPr algn="ctr"/>
                      <a:r>
                        <a:rPr lang="en-US" sz="3200" b="1" dirty="0" smtClean="0"/>
                        <a:t>.127</a:t>
                      </a:r>
                      <a:endParaRPr lang="en-US" sz="3200" b="1" dirty="0"/>
                    </a:p>
                  </a:txBody>
                  <a:tcPr anchor="ctr"/>
                </a:tc>
              </a:tr>
              <a:tr h="1064526">
                <a:tc>
                  <a:txBody>
                    <a:bodyPr/>
                    <a:lstStyle/>
                    <a:p>
                      <a:pPr algn="ctr"/>
                      <a:r>
                        <a:rPr lang="en-US" sz="3200" b="1" dirty="0" err="1" smtClean="0">
                          <a:solidFill>
                            <a:srgbClr val="003366"/>
                          </a:solidFill>
                        </a:rPr>
                        <a:t>Altmetric</a:t>
                      </a:r>
                      <a:r>
                        <a:rPr lang="en-US" sz="3200" b="1" baseline="0" dirty="0" smtClean="0">
                          <a:solidFill>
                            <a:srgbClr val="003366"/>
                          </a:solidFill>
                        </a:rPr>
                        <a:t> Score</a:t>
                      </a:r>
                      <a:endParaRPr lang="en-US" sz="3200" b="1" dirty="0">
                        <a:solidFill>
                          <a:srgbClr val="003366"/>
                        </a:solidFill>
                      </a:endParaRPr>
                    </a:p>
                  </a:txBody>
                  <a:tcPr anchor="ctr"/>
                </a:tc>
                <a:tc>
                  <a:txBody>
                    <a:bodyPr/>
                    <a:lstStyle/>
                    <a:p>
                      <a:pPr algn="ctr"/>
                      <a:r>
                        <a:rPr lang="en-US" sz="3200" b="1" dirty="0" err="1" smtClean="0">
                          <a:solidFill>
                            <a:srgbClr val="003366"/>
                          </a:solidFill>
                        </a:rPr>
                        <a:t>Mendeley</a:t>
                      </a:r>
                      <a:endParaRPr lang="en-US" sz="3200" b="1" dirty="0">
                        <a:solidFill>
                          <a:srgbClr val="003366"/>
                        </a:solidFill>
                      </a:endParaRPr>
                    </a:p>
                  </a:txBody>
                  <a:tcPr anchor="ctr"/>
                </a:tc>
                <a:tc>
                  <a:txBody>
                    <a:bodyPr/>
                    <a:lstStyle/>
                    <a:p>
                      <a:pPr algn="ctr"/>
                      <a:r>
                        <a:rPr lang="en-US" sz="3200" b="1" dirty="0" smtClean="0">
                          <a:solidFill>
                            <a:srgbClr val="003366"/>
                          </a:solidFill>
                        </a:rPr>
                        <a:t>.023</a:t>
                      </a:r>
                      <a:endParaRPr lang="en-US" sz="3200" b="1" dirty="0">
                        <a:solidFill>
                          <a:srgbClr val="003366"/>
                        </a:solidFill>
                      </a:endParaRPr>
                    </a:p>
                  </a:txBody>
                  <a:tcPr anchor="ctr"/>
                </a:tc>
                <a:tc>
                  <a:txBody>
                    <a:bodyPr/>
                    <a:lstStyle/>
                    <a:p>
                      <a:pPr algn="ctr"/>
                      <a:r>
                        <a:rPr lang="en-US" sz="3200" b="1" dirty="0" smtClean="0">
                          <a:solidFill>
                            <a:srgbClr val="003366"/>
                          </a:solidFill>
                        </a:rPr>
                        <a:t>.008</a:t>
                      </a:r>
                      <a:endParaRPr lang="en-US" sz="3200" b="1" dirty="0">
                        <a:solidFill>
                          <a:srgbClr val="003366"/>
                        </a:solidFill>
                      </a:endParaRPr>
                    </a:p>
                  </a:txBody>
                  <a:tcPr anchor="ctr"/>
                </a:tc>
                <a:tc>
                  <a:txBody>
                    <a:bodyPr/>
                    <a:lstStyle/>
                    <a:p>
                      <a:pPr algn="ctr"/>
                      <a:r>
                        <a:rPr lang="en-US" sz="3200" b="1" dirty="0" smtClean="0">
                          <a:solidFill>
                            <a:srgbClr val="003366"/>
                          </a:solidFill>
                        </a:rPr>
                        <a:t>.004</a:t>
                      </a:r>
                      <a:endParaRPr lang="en-US" sz="3200" b="1" dirty="0">
                        <a:solidFill>
                          <a:srgbClr val="003366"/>
                        </a:solidFill>
                      </a:endParaRPr>
                    </a:p>
                  </a:txBody>
                  <a:tcPr anchor="ctr"/>
                </a:tc>
              </a:tr>
              <a:tr h="1064526">
                <a:tc>
                  <a:txBody>
                    <a:bodyPr/>
                    <a:lstStyle/>
                    <a:p>
                      <a:pPr algn="ctr"/>
                      <a:r>
                        <a:rPr lang="en-US" sz="3200" b="1" dirty="0" smtClean="0">
                          <a:solidFill>
                            <a:schemeClr val="bg1"/>
                          </a:solidFill>
                        </a:rPr>
                        <a:t>Sum of Citations</a:t>
                      </a:r>
                      <a:endParaRPr lang="en-US" sz="3200" b="1" dirty="0">
                        <a:solidFill>
                          <a:schemeClr val="bg1"/>
                        </a:solidFill>
                      </a:endParaRPr>
                    </a:p>
                  </a:txBody>
                  <a:tcPr anchor="ctr"/>
                </a:tc>
                <a:tc>
                  <a:txBody>
                    <a:bodyPr/>
                    <a:lstStyle/>
                    <a:p>
                      <a:pPr algn="ctr"/>
                      <a:r>
                        <a:rPr lang="en-US" sz="3200" b="1" dirty="0" smtClean="0">
                          <a:solidFill>
                            <a:schemeClr val="bg1"/>
                          </a:solidFill>
                        </a:rPr>
                        <a:t>Blogs</a:t>
                      </a:r>
                      <a:endParaRPr lang="en-US" sz="3200" b="1" dirty="0">
                        <a:solidFill>
                          <a:schemeClr val="bg1"/>
                        </a:solidFill>
                      </a:endParaRPr>
                    </a:p>
                  </a:txBody>
                  <a:tcPr anchor="ctr"/>
                </a:tc>
                <a:tc>
                  <a:txBody>
                    <a:bodyPr/>
                    <a:lstStyle/>
                    <a:p>
                      <a:pPr algn="ctr"/>
                      <a:r>
                        <a:rPr lang="en-US" sz="3200" b="1" dirty="0" smtClean="0">
                          <a:solidFill>
                            <a:schemeClr val="bg1"/>
                          </a:solidFill>
                        </a:rPr>
                        <a:t>5.292</a:t>
                      </a:r>
                      <a:endParaRPr lang="en-US" sz="3200" b="1" dirty="0">
                        <a:solidFill>
                          <a:schemeClr val="bg1"/>
                        </a:solidFill>
                      </a:endParaRPr>
                    </a:p>
                  </a:txBody>
                  <a:tcPr anchor="ctr"/>
                </a:tc>
                <a:tc>
                  <a:txBody>
                    <a:bodyPr/>
                    <a:lstStyle/>
                    <a:p>
                      <a:pPr algn="ctr"/>
                      <a:r>
                        <a:rPr lang="en-US" sz="3200" b="1" dirty="0" smtClean="0">
                          <a:solidFill>
                            <a:schemeClr val="bg1"/>
                          </a:solidFill>
                        </a:rPr>
                        <a:t>.157</a:t>
                      </a:r>
                      <a:endParaRPr lang="en-US" sz="3200" b="1" dirty="0">
                        <a:solidFill>
                          <a:schemeClr val="bg1"/>
                        </a:solidFill>
                      </a:endParaRPr>
                    </a:p>
                  </a:txBody>
                  <a:tcPr anchor="ctr"/>
                </a:tc>
                <a:tc>
                  <a:txBody>
                    <a:bodyPr/>
                    <a:lstStyle/>
                    <a:p>
                      <a:pPr algn="ctr"/>
                      <a:r>
                        <a:rPr lang="en-US" sz="3200" b="1" dirty="0" smtClean="0">
                          <a:solidFill>
                            <a:schemeClr val="bg1"/>
                          </a:solidFill>
                        </a:rPr>
                        <a:t>.120</a:t>
                      </a:r>
                      <a:endParaRPr lang="en-US" sz="3200" b="1" dirty="0">
                        <a:solidFill>
                          <a:schemeClr val="bg1"/>
                        </a:solidFill>
                      </a:endParaRPr>
                    </a:p>
                  </a:txBody>
                  <a:tcPr anchor="ctr"/>
                </a:tc>
              </a:tr>
              <a:tr h="1064526">
                <a:tc>
                  <a:txBody>
                    <a:bodyPr/>
                    <a:lstStyle/>
                    <a:p>
                      <a:pPr algn="ctr"/>
                      <a:r>
                        <a:rPr lang="en-US" sz="3200" b="1" dirty="0" err="1" smtClean="0">
                          <a:solidFill>
                            <a:srgbClr val="003366"/>
                          </a:solidFill>
                        </a:rPr>
                        <a:t>Altmetric</a:t>
                      </a:r>
                      <a:r>
                        <a:rPr lang="en-US" sz="3200" b="1" dirty="0" smtClean="0">
                          <a:solidFill>
                            <a:srgbClr val="003366"/>
                          </a:solidFill>
                        </a:rPr>
                        <a:t> Score</a:t>
                      </a:r>
                      <a:endParaRPr lang="en-US" sz="3200" b="1" dirty="0">
                        <a:solidFill>
                          <a:srgbClr val="003366"/>
                        </a:solidFill>
                      </a:endParaRPr>
                    </a:p>
                  </a:txBody>
                  <a:tcPr anchor="ctr"/>
                </a:tc>
                <a:tc>
                  <a:txBody>
                    <a:bodyPr/>
                    <a:lstStyle/>
                    <a:p>
                      <a:pPr algn="ctr"/>
                      <a:r>
                        <a:rPr lang="en-US" sz="3200" b="1" dirty="0" smtClean="0">
                          <a:solidFill>
                            <a:srgbClr val="003366"/>
                          </a:solidFill>
                        </a:rPr>
                        <a:t>Blogs</a:t>
                      </a:r>
                      <a:endParaRPr lang="en-US" sz="3200" b="1" dirty="0">
                        <a:solidFill>
                          <a:srgbClr val="003366"/>
                        </a:solidFill>
                      </a:endParaRPr>
                    </a:p>
                  </a:txBody>
                  <a:tcPr anchor="ctr"/>
                </a:tc>
                <a:tc>
                  <a:txBody>
                    <a:bodyPr/>
                    <a:lstStyle/>
                    <a:p>
                      <a:pPr algn="ctr"/>
                      <a:r>
                        <a:rPr lang="en-US" sz="3200" b="1" dirty="0" smtClean="0">
                          <a:solidFill>
                            <a:srgbClr val="003366"/>
                          </a:solidFill>
                        </a:rPr>
                        <a:t>8.750</a:t>
                      </a:r>
                      <a:endParaRPr lang="en-US" sz="3200" b="1" dirty="0">
                        <a:solidFill>
                          <a:srgbClr val="003366"/>
                        </a:solidFill>
                      </a:endParaRPr>
                    </a:p>
                  </a:txBody>
                  <a:tcPr anchor="ctr"/>
                </a:tc>
                <a:tc>
                  <a:txBody>
                    <a:bodyPr/>
                    <a:lstStyle/>
                    <a:p>
                      <a:pPr algn="ctr"/>
                      <a:r>
                        <a:rPr lang="en-US" sz="3200" b="1" dirty="0" smtClean="0">
                          <a:solidFill>
                            <a:srgbClr val="003366"/>
                          </a:solidFill>
                        </a:rPr>
                        <a:t>.143</a:t>
                      </a:r>
                      <a:endParaRPr lang="en-US" sz="3200" b="1" dirty="0">
                        <a:solidFill>
                          <a:srgbClr val="003366"/>
                        </a:solidFill>
                      </a:endParaRPr>
                    </a:p>
                  </a:txBody>
                  <a:tcPr anchor="ctr"/>
                </a:tc>
                <a:tc>
                  <a:txBody>
                    <a:bodyPr/>
                    <a:lstStyle/>
                    <a:p>
                      <a:pPr algn="ctr"/>
                      <a:r>
                        <a:rPr lang="en-US" sz="3200" b="1" dirty="0" smtClean="0">
                          <a:solidFill>
                            <a:srgbClr val="003366"/>
                          </a:solidFill>
                        </a:rPr>
                        <a:t>&lt;.001</a:t>
                      </a:r>
                      <a:endParaRPr lang="en-US" sz="3200" b="1" dirty="0">
                        <a:solidFill>
                          <a:srgbClr val="003366"/>
                        </a:solidFill>
                      </a:endParaRPr>
                    </a:p>
                  </a:txBody>
                  <a:tcPr anchor="ctr"/>
                </a:tc>
              </a:tr>
            </a:tbl>
          </a:graphicData>
        </a:graphic>
      </p:graphicFrame>
      <p:sp>
        <p:nvSpPr>
          <p:cNvPr id="23" name="Rectangle 26"/>
          <p:cNvSpPr>
            <a:spLocks noChangeArrowheads="1"/>
          </p:cNvSpPr>
          <p:nvPr/>
        </p:nvSpPr>
        <p:spPr bwMode="auto">
          <a:xfrm>
            <a:off x="28803600" y="6248400"/>
            <a:ext cx="12496800" cy="822955"/>
          </a:xfrm>
          <a:prstGeom prst="rect">
            <a:avLst/>
          </a:prstGeom>
          <a:solidFill>
            <a:srgbClr val="003366"/>
          </a:solidFill>
          <a:ln w="9525">
            <a:solidFill>
              <a:schemeClr val="bg2"/>
            </a:solidFill>
            <a:miter lim="800000"/>
            <a:headEnd/>
            <a:tailEnd/>
          </a:ln>
          <a:effectLst>
            <a:outerShdw dist="107763" dir="8100000" algn="ctr" rotWithShape="0">
              <a:schemeClr val="bg2"/>
            </a:outerShdw>
          </a:effectLst>
        </p:spPr>
        <p:txBody>
          <a:bodyPr wrap="square" lIns="83473" tIns="41738" rIns="83473" bIns="41738">
            <a:spAutoFit/>
          </a:bodyPr>
          <a:lstStyle/>
          <a:p>
            <a:pPr algn="ctr" defTabSz="833438"/>
            <a:r>
              <a:rPr lang="en-US" sz="4800" b="1" dirty="0" smtClean="0"/>
              <a:t>RESULTS</a:t>
            </a:r>
            <a:endParaRPr lang="en-US" sz="4800" b="1" dirty="0"/>
          </a:p>
        </p:txBody>
      </p:sp>
      <p:sp>
        <p:nvSpPr>
          <p:cNvPr id="25" name="Rectangle 26"/>
          <p:cNvSpPr>
            <a:spLocks noChangeArrowheads="1"/>
          </p:cNvSpPr>
          <p:nvPr/>
        </p:nvSpPr>
        <p:spPr bwMode="auto">
          <a:xfrm>
            <a:off x="28803600" y="18059400"/>
            <a:ext cx="12573000" cy="822955"/>
          </a:xfrm>
          <a:prstGeom prst="rect">
            <a:avLst/>
          </a:prstGeom>
          <a:solidFill>
            <a:srgbClr val="003366"/>
          </a:solidFill>
          <a:ln w="9525">
            <a:solidFill>
              <a:schemeClr val="bg2"/>
            </a:solidFill>
            <a:miter lim="800000"/>
            <a:headEnd/>
            <a:tailEnd/>
          </a:ln>
          <a:effectLst>
            <a:outerShdw dist="107763" dir="8100000" algn="ctr" rotWithShape="0">
              <a:schemeClr val="bg2"/>
            </a:outerShdw>
          </a:effectLst>
        </p:spPr>
        <p:txBody>
          <a:bodyPr wrap="square" lIns="83473" tIns="41738" rIns="83473" bIns="41738">
            <a:spAutoFit/>
          </a:bodyPr>
          <a:lstStyle/>
          <a:p>
            <a:pPr algn="ctr" defTabSz="833438"/>
            <a:r>
              <a:rPr lang="en-US" sz="4800" b="1" dirty="0" smtClean="0"/>
              <a:t>CONCLUSION</a:t>
            </a:r>
            <a:endParaRPr lang="en-US" sz="4800" b="1" dirty="0"/>
          </a:p>
        </p:txBody>
      </p:sp>
      <p:sp>
        <p:nvSpPr>
          <p:cNvPr id="82" name="TextBox 81"/>
          <p:cNvSpPr txBox="1"/>
          <p:nvPr/>
        </p:nvSpPr>
        <p:spPr>
          <a:xfrm>
            <a:off x="36499800" y="15468600"/>
            <a:ext cx="6858000" cy="1246495"/>
          </a:xfrm>
          <a:prstGeom prst="rect">
            <a:avLst/>
          </a:prstGeom>
          <a:noFill/>
        </p:spPr>
        <p:txBody>
          <a:bodyPr wrap="square" rtlCol="0">
            <a:spAutoFit/>
          </a:bodyPr>
          <a:lstStyle/>
          <a:p>
            <a:pPr algn="l"/>
            <a:r>
              <a:rPr lang="en-US" sz="3200" dirty="0" smtClean="0">
                <a:solidFill>
                  <a:srgbClr val="C00000"/>
                </a:solidFill>
              </a:rPr>
              <a:t>Not Statistically Significant</a:t>
            </a:r>
          </a:p>
          <a:p>
            <a:pPr algn="l"/>
            <a:endParaRPr lang="en-US" sz="1100" dirty="0" smtClean="0">
              <a:solidFill>
                <a:srgbClr val="003366"/>
              </a:solidFill>
            </a:endParaRPr>
          </a:p>
          <a:p>
            <a:pPr algn="l"/>
            <a:r>
              <a:rPr lang="en-US" sz="3200" dirty="0" smtClean="0">
                <a:solidFill>
                  <a:srgbClr val="003366"/>
                </a:solidFill>
              </a:rPr>
              <a:t>Statistically Significant</a:t>
            </a:r>
            <a:endParaRPr lang="en-US" sz="3200" dirty="0">
              <a:solidFill>
                <a:srgbClr val="003366"/>
              </a:solidFill>
            </a:endParaRPr>
          </a:p>
        </p:txBody>
      </p:sp>
      <p:grpSp>
        <p:nvGrpSpPr>
          <p:cNvPr id="5" name="Group 4"/>
          <p:cNvGrpSpPr/>
          <p:nvPr/>
        </p:nvGrpSpPr>
        <p:grpSpPr>
          <a:xfrm>
            <a:off x="30213300" y="7711470"/>
            <a:ext cx="9601200" cy="8961060"/>
            <a:chOff x="30099000" y="8153400"/>
            <a:chExt cx="9601200" cy="8961060"/>
          </a:xfrm>
        </p:grpSpPr>
        <p:sp>
          <p:nvSpPr>
            <p:cNvPr id="38" name="TextBox 37"/>
            <p:cNvSpPr txBox="1"/>
            <p:nvPr/>
          </p:nvSpPr>
          <p:spPr>
            <a:xfrm>
              <a:off x="30099000" y="8153400"/>
              <a:ext cx="2514600" cy="1569660"/>
            </a:xfrm>
            <a:prstGeom prst="rect">
              <a:avLst/>
            </a:prstGeom>
            <a:solidFill>
              <a:schemeClr val="accent1"/>
            </a:solidFill>
            <a:ln>
              <a:solidFill>
                <a:srgbClr val="003366"/>
              </a:solidFill>
            </a:ln>
          </p:spPr>
          <p:txBody>
            <a:bodyPr wrap="square" rtlCol="0">
              <a:spAutoFit/>
            </a:bodyPr>
            <a:lstStyle/>
            <a:p>
              <a:endParaRPr lang="en-US" sz="3200" b="1" dirty="0" smtClean="0">
                <a:solidFill>
                  <a:srgbClr val="003366"/>
                </a:solidFill>
              </a:endParaRPr>
            </a:p>
            <a:p>
              <a:r>
                <a:rPr lang="en-US" sz="3200" b="1" dirty="0" smtClean="0">
                  <a:solidFill>
                    <a:srgbClr val="003366"/>
                  </a:solidFill>
                </a:rPr>
                <a:t>NEWS</a:t>
              </a:r>
            </a:p>
            <a:p>
              <a:endParaRPr lang="en-US" sz="3200" b="1" dirty="0"/>
            </a:p>
          </p:txBody>
        </p:sp>
        <p:grpSp>
          <p:nvGrpSpPr>
            <p:cNvPr id="4" name="Group 3"/>
            <p:cNvGrpSpPr/>
            <p:nvPr/>
          </p:nvGrpSpPr>
          <p:grpSpPr>
            <a:xfrm>
              <a:off x="30099000" y="8686800"/>
              <a:ext cx="9601200" cy="8427660"/>
              <a:chOff x="30099000" y="9067800"/>
              <a:chExt cx="9601200" cy="8427660"/>
            </a:xfrm>
          </p:grpSpPr>
          <p:sp>
            <p:nvSpPr>
              <p:cNvPr id="24" name="Rectangle 23"/>
              <p:cNvSpPr/>
              <p:nvPr/>
            </p:nvSpPr>
            <p:spPr bwMode="auto">
              <a:xfrm>
                <a:off x="35280600" y="9296400"/>
                <a:ext cx="914400" cy="9144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284663" rtl="0" eaLnBrk="1" fontAlgn="base" latinLnBrk="0" hangingPunct="1">
                  <a:lnSpc>
                    <a:spcPct val="100000"/>
                  </a:lnSpc>
                  <a:spcBef>
                    <a:spcPct val="0"/>
                  </a:spcBef>
                  <a:spcAft>
                    <a:spcPct val="0"/>
                  </a:spcAft>
                  <a:buClrTx/>
                  <a:buSzTx/>
                  <a:buFontTx/>
                  <a:buNone/>
                  <a:tabLst/>
                </a:pPr>
                <a:endParaRPr kumimoji="0" lang="en-US" sz="20600" b="0" i="0" u="none" strike="noStrike" cap="none" normalizeH="0" baseline="0" smtClean="0">
                  <a:ln>
                    <a:noFill/>
                  </a:ln>
                  <a:solidFill>
                    <a:schemeClr val="bg1"/>
                  </a:solidFill>
                  <a:effectLst/>
                  <a:latin typeface="Arial" charset="0"/>
                  <a:ea typeface="ヒラギノ角ゴ Pro W3" pitchFamily="1" charset="-128"/>
                </a:endParaRPr>
              </a:p>
            </p:txBody>
          </p:sp>
          <p:sp>
            <p:nvSpPr>
              <p:cNvPr id="27" name="Rectangle 26"/>
              <p:cNvSpPr/>
              <p:nvPr/>
            </p:nvSpPr>
            <p:spPr bwMode="auto">
              <a:xfrm>
                <a:off x="30327600" y="9067800"/>
                <a:ext cx="4419600" cy="32004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284663" rtl="0" eaLnBrk="1" fontAlgn="base" latinLnBrk="0" hangingPunct="1">
                  <a:lnSpc>
                    <a:spcPct val="100000"/>
                  </a:lnSpc>
                  <a:spcBef>
                    <a:spcPct val="0"/>
                  </a:spcBef>
                  <a:spcAft>
                    <a:spcPct val="0"/>
                  </a:spcAft>
                  <a:buClrTx/>
                  <a:buSzTx/>
                  <a:buFontTx/>
                  <a:buNone/>
                  <a:tabLst/>
                </a:pPr>
                <a:endParaRPr kumimoji="0" lang="en-US" sz="20600" b="0" i="0" u="none" strike="noStrike" cap="none" normalizeH="0" dirty="0" smtClean="0">
                  <a:ln>
                    <a:noFill/>
                  </a:ln>
                  <a:solidFill>
                    <a:srgbClr val="000099"/>
                  </a:solidFill>
                  <a:effectLst/>
                  <a:latin typeface="Arial" charset="0"/>
                  <a:ea typeface="ヒラギノ角ゴ Pro W3" pitchFamily="1" charset="-128"/>
                </a:endParaRPr>
              </a:p>
            </p:txBody>
          </p:sp>
          <p:sp>
            <p:nvSpPr>
              <p:cNvPr id="30" name="TextBox 29"/>
              <p:cNvSpPr txBox="1"/>
              <p:nvPr/>
            </p:nvSpPr>
            <p:spPr>
              <a:xfrm>
                <a:off x="30099000" y="14097000"/>
                <a:ext cx="2514600" cy="1569660"/>
              </a:xfrm>
              <a:prstGeom prst="rect">
                <a:avLst/>
              </a:prstGeom>
              <a:solidFill>
                <a:schemeClr val="accent1"/>
              </a:solidFill>
              <a:ln>
                <a:solidFill>
                  <a:srgbClr val="003366"/>
                </a:solidFill>
              </a:ln>
            </p:spPr>
            <p:txBody>
              <a:bodyPr wrap="square" rtlCol="0">
                <a:spAutoFit/>
              </a:bodyPr>
              <a:lstStyle/>
              <a:p>
                <a:endParaRPr lang="en-US" sz="3200" b="1" dirty="0" smtClean="0">
                  <a:solidFill>
                    <a:srgbClr val="003366"/>
                  </a:solidFill>
                </a:endParaRPr>
              </a:p>
              <a:p>
                <a:r>
                  <a:rPr lang="en-US" sz="3200" b="1" dirty="0" smtClean="0">
                    <a:solidFill>
                      <a:srgbClr val="003366"/>
                    </a:solidFill>
                  </a:rPr>
                  <a:t>MENDELEY</a:t>
                </a:r>
              </a:p>
              <a:p>
                <a:endParaRPr lang="en-US" sz="3200" b="1" dirty="0"/>
              </a:p>
            </p:txBody>
          </p:sp>
          <p:sp>
            <p:nvSpPr>
              <p:cNvPr id="31" name="TextBox 30"/>
              <p:cNvSpPr txBox="1"/>
              <p:nvPr/>
            </p:nvSpPr>
            <p:spPr>
              <a:xfrm>
                <a:off x="30099000" y="12268200"/>
                <a:ext cx="2514600" cy="1569660"/>
              </a:xfrm>
              <a:prstGeom prst="rect">
                <a:avLst/>
              </a:prstGeom>
              <a:solidFill>
                <a:schemeClr val="accent1"/>
              </a:solidFill>
              <a:ln>
                <a:solidFill>
                  <a:srgbClr val="003366"/>
                </a:solidFill>
              </a:ln>
            </p:spPr>
            <p:txBody>
              <a:bodyPr wrap="square" rtlCol="0">
                <a:spAutoFit/>
              </a:bodyPr>
              <a:lstStyle/>
              <a:p>
                <a:endParaRPr lang="en-US" sz="3200" b="1" dirty="0" smtClean="0">
                  <a:solidFill>
                    <a:srgbClr val="003366"/>
                  </a:solidFill>
                </a:endParaRPr>
              </a:p>
              <a:p>
                <a:r>
                  <a:rPr lang="en-US" sz="3200" b="1" dirty="0" smtClean="0">
                    <a:solidFill>
                      <a:srgbClr val="003366"/>
                    </a:solidFill>
                  </a:rPr>
                  <a:t>FACEBOOK</a:t>
                </a:r>
              </a:p>
              <a:p>
                <a:endParaRPr lang="en-US" sz="3200" b="1" dirty="0"/>
              </a:p>
            </p:txBody>
          </p:sp>
          <p:sp>
            <p:nvSpPr>
              <p:cNvPr id="40" name="TextBox 39"/>
              <p:cNvSpPr txBox="1"/>
              <p:nvPr/>
            </p:nvSpPr>
            <p:spPr>
              <a:xfrm>
                <a:off x="30099000" y="10439400"/>
                <a:ext cx="2514600" cy="1569660"/>
              </a:xfrm>
              <a:prstGeom prst="rect">
                <a:avLst/>
              </a:prstGeom>
              <a:solidFill>
                <a:schemeClr val="accent1"/>
              </a:solidFill>
              <a:ln>
                <a:solidFill>
                  <a:srgbClr val="003366"/>
                </a:solidFill>
              </a:ln>
            </p:spPr>
            <p:txBody>
              <a:bodyPr wrap="square" rtlCol="0">
                <a:spAutoFit/>
              </a:bodyPr>
              <a:lstStyle/>
              <a:p>
                <a:endParaRPr lang="en-US" sz="3200" b="1" dirty="0" smtClean="0">
                  <a:solidFill>
                    <a:srgbClr val="003366"/>
                  </a:solidFill>
                </a:endParaRPr>
              </a:p>
              <a:p>
                <a:r>
                  <a:rPr lang="en-US" sz="3200" b="1" dirty="0" smtClean="0">
                    <a:solidFill>
                      <a:srgbClr val="003366"/>
                    </a:solidFill>
                  </a:rPr>
                  <a:t>TWITTER</a:t>
                </a:r>
              </a:p>
              <a:p>
                <a:endParaRPr lang="en-US" sz="3200" b="1" dirty="0"/>
              </a:p>
            </p:txBody>
          </p:sp>
          <p:sp>
            <p:nvSpPr>
              <p:cNvPr id="41" name="TextBox 40"/>
              <p:cNvSpPr txBox="1"/>
              <p:nvPr/>
            </p:nvSpPr>
            <p:spPr>
              <a:xfrm>
                <a:off x="30099000" y="15925800"/>
                <a:ext cx="2514600" cy="1569660"/>
              </a:xfrm>
              <a:prstGeom prst="rect">
                <a:avLst/>
              </a:prstGeom>
              <a:solidFill>
                <a:schemeClr val="accent1"/>
              </a:solidFill>
              <a:ln>
                <a:solidFill>
                  <a:srgbClr val="003366"/>
                </a:solidFill>
              </a:ln>
            </p:spPr>
            <p:txBody>
              <a:bodyPr wrap="square" rtlCol="0">
                <a:spAutoFit/>
              </a:bodyPr>
              <a:lstStyle/>
              <a:p>
                <a:endParaRPr lang="en-US" sz="3200" b="1" dirty="0" smtClean="0">
                  <a:solidFill>
                    <a:srgbClr val="003366"/>
                  </a:solidFill>
                </a:endParaRPr>
              </a:p>
              <a:p>
                <a:r>
                  <a:rPr lang="en-US" sz="3200" b="1" dirty="0" smtClean="0">
                    <a:solidFill>
                      <a:srgbClr val="003366"/>
                    </a:solidFill>
                  </a:rPr>
                  <a:t>BLOG</a:t>
                </a:r>
              </a:p>
              <a:p>
                <a:endParaRPr lang="en-US" sz="3200" b="1" dirty="0"/>
              </a:p>
            </p:txBody>
          </p:sp>
          <p:sp>
            <p:nvSpPr>
              <p:cNvPr id="42" name="TextBox 41"/>
              <p:cNvSpPr txBox="1"/>
              <p:nvPr/>
            </p:nvSpPr>
            <p:spPr>
              <a:xfrm>
                <a:off x="36728400" y="13182600"/>
                <a:ext cx="2971800" cy="1569660"/>
              </a:xfrm>
              <a:prstGeom prst="rect">
                <a:avLst/>
              </a:prstGeom>
              <a:solidFill>
                <a:schemeClr val="accent1"/>
              </a:solidFill>
              <a:ln>
                <a:solidFill>
                  <a:srgbClr val="003366"/>
                </a:solidFill>
              </a:ln>
            </p:spPr>
            <p:txBody>
              <a:bodyPr wrap="square" rtlCol="0">
                <a:spAutoFit/>
              </a:bodyPr>
              <a:lstStyle/>
              <a:p>
                <a:endParaRPr lang="en-US" sz="3200" b="1" dirty="0" smtClean="0">
                  <a:solidFill>
                    <a:srgbClr val="003366"/>
                  </a:solidFill>
                </a:endParaRPr>
              </a:p>
              <a:p>
                <a:r>
                  <a:rPr lang="en-US" sz="3200" b="1" dirty="0" smtClean="0">
                    <a:solidFill>
                      <a:srgbClr val="003366"/>
                    </a:solidFill>
                  </a:rPr>
                  <a:t>ALTMETRICS</a:t>
                </a:r>
              </a:p>
              <a:p>
                <a:endParaRPr lang="en-US" sz="3200" b="1" dirty="0"/>
              </a:p>
            </p:txBody>
          </p:sp>
          <p:sp>
            <p:nvSpPr>
              <p:cNvPr id="44" name="TextBox 43"/>
              <p:cNvSpPr txBox="1"/>
              <p:nvPr/>
            </p:nvSpPr>
            <p:spPr>
              <a:xfrm>
                <a:off x="36728400" y="9906000"/>
                <a:ext cx="2971800" cy="1569660"/>
              </a:xfrm>
              <a:prstGeom prst="rect">
                <a:avLst/>
              </a:prstGeom>
              <a:solidFill>
                <a:schemeClr val="accent1"/>
              </a:solidFill>
              <a:ln>
                <a:solidFill>
                  <a:srgbClr val="003366"/>
                </a:solidFill>
              </a:ln>
            </p:spPr>
            <p:txBody>
              <a:bodyPr wrap="square" rtlCol="0">
                <a:spAutoFit/>
              </a:bodyPr>
              <a:lstStyle/>
              <a:p>
                <a:endParaRPr lang="en-US" sz="3200" b="1" dirty="0" smtClean="0">
                  <a:solidFill>
                    <a:srgbClr val="003366"/>
                  </a:solidFill>
                </a:endParaRPr>
              </a:p>
              <a:p>
                <a:r>
                  <a:rPr lang="en-US" sz="3200" b="1" dirty="0" smtClean="0">
                    <a:solidFill>
                      <a:srgbClr val="003366"/>
                    </a:solidFill>
                  </a:rPr>
                  <a:t>CITATIONS</a:t>
                </a:r>
              </a:p>
              <a:p>
                <a:endParaRPr lang="en-US" sz="3200" b="1" dirty="0"/>
              </a:p>
            </p:txBody>
          </p:sp>
          <p:cxnSp>
            <p:nvCxnSpPr>
              <p:cNvPr id="78" name="Straight Connector 77"/>
              <p:cNvCxnSpPr/>
              <p:nvPr/>
            </p:nvCxnSpPr>
            <p:spPr bwMode="auto">
              <a:xfrm>
                <a:off x="34899600" y="17221200"/>
                <a:ext cx="1447800" cy="0"/>
              </a:xfrm>
              <a:prstGeom prst="line">
                <a:avLst/>
              </a:prstGeom>
              <a:noFill/>
              <a:ln w="25400" cap="flat" cmpd="sng" algn="ctr">
                <a:solidFill>
                  <a:srgbClr val="003366"/>
                </a:solidFill>
                <a:prstDash val="solid"/>
                <a:round/>
                <a:headEnd type="none" w="med" len="med"/>
                <a:tailEnd type="none" w="med" len="med"/>
              </a:ln>
              <a:effectLst/>
            </p:spPr>
          </p:cxnSp>
          <p:cxnSp>
            <p:nvCxnSpPr>
              <p:cNvPr id="81" name="Straight Connector 80"/>
              <p:cNvCxnSpPr/>
              <p:nvPr/>
            </p:nvCxnSpPr>
            <p:spPr bwMode="auto">
              <a:xfrm>
                <a:off x="34899600" y="16535400"/>
                <a:ext cx="1447800" cy="0"/>
              </a:xfrm>
              <a:prstGeom prst="line">
                <a:avLst/>
              </a:prstGeom>
              <a:noFill/>
              <a:ln w="25400" cap="flat" cmpd="sng" algn="ctr">
                <a:solidFill>
                  <a:srgbClr val="C00000"/>
                </a:solidFill>
                <a:prstDash val="solid"/>
                <a:round/>
                <a:headEnd type="none" w="med" len="med"/>
                <a:tailEnd type="none" w="med" len="med"/>
              </a:ln>
              <a:effectLst/>
            </p:spPr>
          </p:cxnSp>
          <p:cxnSp>
            <p:nvCxnSpPr>
              <p:cNvPr id="45" name="Straight Arrow Connector 44"/>
              <p:cNvCxnSpPr/>
              <p:nvPr/>
            </p:nvCxnSpPr>
            <p:spPr bwMode="auto">
              <a:xfrm flipV="1">
                <a:off x="32842200" y="14935200"/>
                <a:ext cx="4495800" cy="1143000"/>
              </a:xfrm>
              <a:prstGeom prst="straightConnector1">
                <a:avLst/>
              </a:prstGeom>
              <a:noFill/>
              <a:ln w="9525" cap="flat" cmpd="sng" algn="ctr">
                <a:solidFill>
                  <a:srgbClr val="003366"/>
                </a:solidFill>
                <a:prstDash val="solid"/>
                <a:round/>
                <a:headEnd type="none" w="med" len="med"/>
                <a:tailEnd type="arrow"/>
              </a:ln>
              <a:effectLst/>
            </p:spPr>
          </p:cxnSp>
          <p:cxnSp>
            <p:nvCxnSpPr>
              <p:cNvPr id="51" name="Straight Arrow Connector 50"/>
              <p:cNvCxnSpPr/>
              <p:nvPr/>
            </p:nvCxnSpPr>
            <p:spPr bwMode="auto">
              <a:xfrm>
                <a:off x="32918400" y="14401800"/>
                <a:ext cx="3657600" cy="76200"/>
              </a:xfrm>
              <a:prstGeom prst="straightConnector1">
                <a:avLst/>
              </a:prstGeom>
              <a:noFill/>
              <a:ln w="9525" cap="flat" cmpd="sng" algn="ctr">
                <a:solidFill>
                  <a:srgbClr val="003366"/>
                </a:solidFill>
                <a:prstDash val="solid"/>
                <a:round/>
                <a:headEnd type="none" w="med" len="med"/>
                <a:tailEnd type="arrow"/>
              </a:ln>
              <a:effectLst/>
            </p:spPr>
          </p:cxnSp>
          <p:cxnSp>
            <p:nvCxnSpPr>
              <p:cNvPr id="56" name="Straight Arrow Connector 55"/>
              <p:cNvCxnSpPr/>
              <p:nvPr/>
            </p:nvCxnSpPr>
            <p:spPr bwMode="auto">
              <a:xfrm>
                <a:off x="32766000" y="12725400"/>
                <a:ext cx="3733800" cy="838200"/>
              </a:xfrm>
              <a:prstGeom prst="straightConnector1">
                <a:avLst/>
              </a:prstGeom>
              <a:noFill/>
              <a:ln w="9525" cap="flat" cmpd="sng" algn="ctr">
                <a:solidFill>
                  <a:srgbClr val="003366"/>
                </a:solidFill>
                <a:prstDash val="solid"/>
                <a:round/>
                <a:headEnd type="none" w="med" len="med"/>
                <a:tailEnd type="arrow"/>
              </a:ln>
              <a:effectLst/>
            </p:spPr>
          </p:cxnSp>
          <p:cxnSp>
            <p:nvCxnSpPr>
              <p:cNvPr id="60" name="Straight Arrow Connector 59"/>
              <p:cNvCxnSpPr/>
              <p:nvPr/>
            </p:nvCxnSpPr>
            <p:spPr bwMode="auto">
              <a:xfrm>
                <a:off x="32918400" y="10896600"/>
                <a:ext cx="3733800" cy="2286000"/>
              </a:xfrm>
              <a:prstGeom prst="straightConnector1">
                <a:avLst/>
              </a:prstGeom>
              <a:noFill/>
              <a:ln w="9525" cap="flat" cmpd="sng" algn="ctr">
                <a:solidFill>
                  <a:srgbClr val="003366"/>
                </a:solidFill>
                <a:prstDash val="solid"/>
                <a:round/>
                <a:headEnd type="none" w="med" len="med"/>
                <a:tailEnd type="arrow"/>
              </a:ln>
              <a:effectLst/>
            </p:spPr>
          </p:cxnSp>
          <p:cxnSp>
            <p:nvCxnSpPr>
              <p:cNvPr id="63" name="Straight Arrow Connector 62"/>
              <p:cNvCxnSpPr/>
              <p:nvPr/>
            </p:nvCxnSpPr>
            <p:spPr bwMode="auto">
              <a:xfrm>
                <a:off x="32766000" y="9067800"/>
                <a:ext cx="5029200" cy="3810000"/>
              </a:xfrm>
              <a:prstGeom prst="straightConnector1">
                <a:avLst/>
              </a:prstGeom>
              <a:noFill/>
              <a:ln w="9525" cap="flat" cmpd="sng" algn="ctr">
                <a:solidFill>
                  <a:srgbClr val="003366"/>
                </a:solidFill>
                <a:prstDash val="solid"/>
                <a:round/>
                <a:headEnd type="none" w="med" len="med"/>
                <a:tailEnd type="arrow"/>
              </a:ln>
              <a:effectLst/>
            </p:spPr>
          </p:cxnSp>
          <p:cxnSp>
            <p:nvCxnSpPr>
              <p:cNvPr id="69" name="Straight Arrow Connector 68"/>
              <p:cNvCxnSpPr/>
              <p:nvPr/>
            </p:nvCxnSpPr>
            <p:spPr bwMode="auto">
              <a:xfrm flipV="1">
                <a:off x="32766000" y="11658600"/>
                <a:ext cx="4724400" cy="5486400"/>
              </a:xfrm>
              <a:prstGeom prst="straightConnector1">
                <a:avLst/>
              </a:prstGeom>
              <a:noFill/>
              <a:ln w="9525" cap="flat" cmpd="sng" algn="ctr">
                <a:solidFill>
                  <a:srgbClr val="C00000"/>
                </a:solidFill>
                <a:prstDash val="solid"/>
                <a:round/>
                <a:headEnd type="none" w="med" len="med"/>
                <a:tailEnd type="arrow"/>
              </a:ln>
              <a:effectLst/>
            </p:spPr>
          </p:cxnSp>
          <p:cxnSp>
            <p:nvCxnSpPr>
              <p:cNvPr id="76" name="Straight Arrow Connector 75"/>
              <p:cNvCxnSpPr/>
              <p:nvPr/>
            </p:nvCxnSpPr>
            <p:spPr bwMode="auto">
              <a:xfrm flipV="1">
                <a:off x="32842200" y="11658600"/>
                <a:ext cx="3886200" cy="3657600"/>
              </a:xfrm>
              <a:prstGeom prst="straightConnector1">
                <a:avLst/>
              </a:prstGeom>
              <a:noFill/>
              <a:ln w="9525" cap="flat" cmpd="sng" algn="ctr">
                <a:solidFill>
                  <a:srgbClr val="C00000"/>
                </a:solidFill>
                <a:prstDash val="solid"/>
                <a:round/>
                <a:headEnd type="none" w="med" len="med"/>
                <a:tailEnd type="arrow"/>
              </a:ln>
              <a:effectLst/>
            </p:spPr>
          </p:cxnSp>
          <p:cxnSp>
            <p:nvCxnSpPr>
              <p:cNvPr id="79" name="Straight Arrow Connector 78"/>
              <p:cNvCxnSpPr/>
              <p:nvPr/>
            </p:nvCxnSpPr>
            <p:spPr bwMode="auto">
              <a:xfrm flipV="1">
                <a:off x="32766000" y="10896600"/>
                <a:ext cx="3810000" cy="2590800"/>
              </a:xfrm>
              <a:prstGeom prst="straightConnector1">
                <a:avLst/>
              </a:prstGeom>
              <a:noFill/>
              <a:ln w="9525" cap="flat" cmpd="sng" algn="ctr">
                <a:solidFill>
                  <a:srgbClr val="C00000"/>
                </a:solidFill>
                <a:prstDash val="solid"/>
                <a:round/>
                <a:headEnd type="none" w="med" len="med"/>
                <a:tailEnd type="arrow"/>
              </a:ln>
              <a:effectLst/>
            </p:spPr>
          </p:cxnSp>
          <p:cxnSp>
            <p:nvCxnSpPr>
              <p:cNvPr id="84" name="Straight Arrow Connector 83"/>
              <p:cNvCxnSpPr/>
              <p:nvPr/>
            </p:nvCxnSpPr>
            <p:spPr bwMode="auto">
              <a:xfrm flipV="1">
                <a:off x="32842200" y="10439400"/>
                <a:ext cx="3733800" cy="1295400"/>
              </a:xfrm>
              <a:prstGeom prst="straightConnector1">
                <a:avLst/>
              </a:prstGeom>
              <a:noFill/>
              <a:ln w="9525" cap="flat" cmpd="sng" algn="ctr">
                <a:solidFill>
                  <a:srgbClr val="C00000"/>
                </a:solidFill>
                <a:prstDash val="solid"/>
                <a:round/>
                <a:headEnd type="none" w="med" len="med"/>
                <a:tailEnd type="arrow"/>
              </a:ln>
              <a:effectLst/>
            </p:spPr>
          </p:cxnSp>
          <p:cxnSp>
            <p:nvCxnSpPr>
              <p:cNvPr id="88" name="Straight Arrow Connector 87"/>
              <p:cNvCxnSpPr/>
              <p:nvPr/>
            </p:nvCxnSpPr>
            <p:spPr bwMode="auto">
              <a:xfrm>
                <a:off x="32689800" y="9982200"/>
                <a:ext cx="3962400" cy="152400"/>
              </a:xfrm>
              <a:prstGeom prst="straightConnector1">
                <a:avLst/>
              </a:prstGeom>
              <a:noFill/>
              <a:ln w="9525" cap="flat" cmpd="sng" algn="ctr">
                <a:solidFill>
                  <a:srgbClr val="C00000"/>
                </a:solidFill>
                <a:prstDash val="solid"/>
                <a:round/>
                <a:headEnd type="none" w="med" len="med"/>
                <a:tailEnd type="arrow"/>
              </a:ln>
              <a:effectLst/>
            </p:spPr>
          </p:cxnSp>
        </p:grpSp>
      </p:gr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0" y="29641800"/>
            <a:ext cx="2892972" cy="28929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67800" y="29843645"/>
            <a:ext cx="3088482" cy="30747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1"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0" y="30175200"/>
            <a:ext cx="5694380" cy="21229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4284663" rtl="0" eaLnBrk="1" fontAlgn="base" latinLnBrk="0" hangingPunct="1">
          <a:lnSpc>
            <a:spcPct val="100000"/>
          </a:lnSpc>
          <a:spcBef>
            <a:spcPct val="0"/>
          </a:spcBef>
          <a:spcAft>
            <a:spcPct val="0"/>
          </a:spcAft>
          <a:buClrTx/>
          <a:buSzTx/>
          <a:buFontTx/>
          <a:buNone/>
          <a:tabLst/>
          <a:defRPr kumimoji="0" lang="en-US" sz="20600" b="0" i="0" u="none" strike="noStrike" cap="none" normalizeH="0" baseline="0" smtClean="0">
            <a:ln>
              <a:noFill/>
            </a:ln>
            <a:solidFill>
              <a:schemeClr val="bg1"/>
            </a:solidFill>
            <a:effectLst/>
            <a:latin typeface="Arial" charset="0"/>
            <a:ea typeface="ヒラギノ角ゴ Pro W3" pitchFamily="1"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4284663" rtl="0" eaLnBrk="1" fontAlgn="base" latinLnBrk="0" hangingPunct="1">
          <a:lnSpc>
            <a:spcPct val="100000"/>
          </a:lnSpc>
          <a:spcBef>
            <a:spcPct val="0"/>
          </a:spcBef>
          <a:spcAft>
            <a:spcPct val="0"/>
          </a:spcAft>
          <a:buClrTx/>
          <a:buSzTx/>
          <a:buFontTx/>
          <a:buNone/>
          <a:tabLst/>
          <a:defRPr kumimoji="0" lang="en-US" sz="20600" b="0" i="0" u="none" strike="noStrike" cap="none" normalizeH="0" baseline="0" smtClean="0">
            <a:ln>
              <a:noFill/>
            </a:ln>
            <a:solidFill>
              <a:schemeClr val="bg1"/>
            </a:solidFill>
            <a:effectLst/>
            <a:latin typeface="Arial" charset="0"/>
            <a:ea typeface="ヒラギノ角ゴ Pro W3"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7811</TotalTime>
  <Words>761</Words>
  <Application>Microsoft Office PowerPoint</Application>
  <PresentationFormat>Custom</PresentationFormat>
  <Paragraphs>109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Blank Presentation</vt:lpstr>
      <vt:lpstr>PowerPoint Presentation</vt:lpstr>
    </vt:vector>
  </TitlesOfParts>
  <Company>Psychologist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Brain Injury, Decision Making Capacity, and Homelessness: The Ethical Challenges Faced By Care Providers</dc:title>
  <dc:creator>Lisa Brenner</dc:creator>
  <cp:lastModifiedBy>Kelly Soberay</cp:lastModifiedBy>
  <cp:revision>266</cp:revision>
  <cp:lastPrinted>1601-01-01T00:00:00Z</cp:lastPrinted>
  <dcterms:created xsi:type="dcterms:W3CDTF">2004-09-11T12:16:41Z</dcterms:created>
  <dcterms:modified xsi:type="dcterms:W3CDTF">2015-05-27T19:21:35Z</dcterms:modified>
</cp:coreProperties>
</file>