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2062400" cy="32918400"/>
  <p:notesSz cx="43221275" cy="322484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600" kern="1200">
        <a:solidFill>
          <a:schemeClr val="bg1"/>
        </a:solidFill>
        <a:latin typeface="Arial" charset="0"/>
        <a:ea typeface="ヒラギノ角ゴ Pro W3" pitchFamily="1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600" kern="1200">
        <a:solidFill>
          <a:schemeClr val="bg1"/>
        </a:solidFill>
        <a:latin typeface="Arial" charset="0"/>
        <a:ea typeface="ヒラギノ角ゴ Pro W3" pitchFamily="1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600" kern="1200">
        <a:solidFill>
          <a:schemeClr val="bg1"/>
        </a:solidFill>
        <a:latin typeface="Arial" charset="0"/>
        <a:ea typeface="ヒラギノ角ゴ Pro W3" pitchFamily="1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600" kern="1200">
        <a:solidFill>
          <a:schemeClr val="bg1"/>
        </a:solidFill>
        <a:latin typeface="Arial" charset="0"/>
        <a:ea typeface="ヒラギノ角ゴ Pro W3" pitchFamily="1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600" kern="1200">
        <a:solidFill>
          <a:schemeClr val="bg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0600" kern="1200">
        <a:solidFill>
          <a:schemeClr val="bg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0600" kern="1200">
        <a:solidFill>
          <a:schemeClr val="bg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0600" kern="1200">
        <a:solidFill>
          <a:schemeClr val="bg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0600" kern="1200">
        <a:solidFill>
          <a:schemeClr val="bg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99"/>
    <a:srgbClr val="3366FF"/>
    <a:srgbClr val="000099"/>
    <a:srgbClr val="0033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17" autoAdjust="0"/>
    <p:restoredTop sz="99531" autoAdjust="0"/>
  </p:normalViewPr>
  <p:slideViewPr>
    <p:cSldViewPr showGuides="1">
      <p:cViewPr>
        <p:scale>
          <a:sx n="33" d="100"/>
          <a:sy n="33" d="100"/>
        </p:scale>
        <p:origin x="-78" y="1566"/>
      </p:cViewPr>
      <p:guideLst>
        <p:guide orient="horz" pos="10368"/>
        <p:guide orient="horz" pos="5424"/>
        <p:guide orient="horz" pos="15216"/>
        <p:guide pos="13248"/>
        <p:guide pos="19296"/>
        <p:guide pos="7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729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879" tIns="215941" rIns="431879" bIns="215941" numCol="1" anchor="t" anchorCtr="0" compatLnSpc="1">
            <a:prstTxWarp prst="textNoShape">
              <a:avLst/>
            </a:prstTxWarp>
          </a:bodyPr>
          <a:lstStyle>
            <a:lvl1pPr algn="l" defTabSz="4314825">
              <a:defRPr sz="5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491950" y="0"/>
            <a:ext cx="18729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879" tIns="215941" rIns="431879" bIns="215941" numCol="1" anchor="t" anchorCtr="0" compatLnSpc="1">
            <a:prstTxWarp prst="textNoShape">
              <a:avLst/>
            </a:prstTxWarp>
          </a:bodyPr>
          <a:lstStyle>
            <a:lvl1pPr algn="r" defTabSz="4314825">
              <a:defRPr sz="5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635575"/>
            <a:ext cx="18729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879" tIns="215941" rIns="431879" bIns="215941" numCol="1" anchor="b" anchorCtr="0" compatLnSpc="1">
            <a:prstTxWarp prst="textNoShape">
              <a:avLst/>
            </a:prstTxWarp>
          </a:bodyPr>
          <a:lstStyle>
            <a:lvl1pPr algn="l" defTabSz="4314825">
              <a:defRPr sz="5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491950" y="30635575"/>
            <a:ext cx="18729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879" tIns="215941" rIns="431879" bIns="215941" numCol="1" anchor="b" anchorCtr="0" compatLnSpc="1">
            <a:prstTxWarp prst="textNoShape">
              <a:avLst/>
            </a:prstTxWarp>
          </a:bodyPr>
          <a:lstStyle>
            <a:lvl1pPr algn="r" defTabSz="4314825">
              <a:defRPr sz="5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DA5E84B-B623-4B20-8716-3099B3CD4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729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879" tIns="215941" rIns="431879" bIns="215941" numCol="1" anchor="t" anchorCtr="0" compatLnSpc="1">
            <a:prstTxWarp prst="textNoShape">
              <a:avLst/>
            </a:prstTxWarp>
          </a:bodyPr>
          <a:lstStyle>
            <a:lvl1pPr algn="l" defTabSz="4314825">
              <a:defRPr sz="5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491950" y="0"/>
            <a:ext cx="18729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879" tIns="215941" rIns="431879" bIns="215941" numCol="1" anchor="t" anchorCtr="0" compatLnSpc="1">
            <a:prstTxWarp prst="textNoShape">
              <a:avLst/>
            </a:prstTxWarp>
          </a:bodyPr>
          <a:lstStyle>
            <a:lvl1pPr algn="r" defTabSz="4314825">
              <a:defRPr sz="5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92213" y="2417763"/>
            <a:ext cx="15452725" cy="12093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64213" y="15319375"/>
            <a:ext cx="31692850" cy="145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879" tIns="215941" rIns="431879" bIns="215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635575"/>
            <a:ext cx="18729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879" tIns="215941" rIns="431879" bIns="215941" numCol="1" anchor="b" anchorCtr="0" compatLnSpc="1">
            <a:prstTxWarp prst="textNoShape">
              <a:avLst/>
            </a:prstTxWarp>
          </a:bodyPr>
          <a:lstStyle>
            <a:lvl1pPr algn="l" defTabSz="4314825">
              <a:defRPr sz="5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491950" y="30635575"/>
            <a:ext cx="18729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879" tIns="215941" rIns="431879" bIns="215941" numCol="1" anchor="b" anchorCtr="0" compatLnSpc="1">
            <a:prstTxWarp prst="textNoShape">
              <a:avLst/>
            </a:prstTxWarp>
          </a:bodyPr>
          <a:lstStyle>
            <a:lvl1pPr algn="r" defTabSz="4314825">
              <a:defRPr sz="5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9B0636-A2C7-4D6F-AA81-B0714B5DF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363" y="10226675"/>
            <a:ext cx="357536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8725" y="18653125"/>
            <a:ext cx="294449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3BA7-9B96-4F4F-8FEA-8DC3C10EA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542D-57FC-4777-8345-150C8A754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970413" y="2925763"/>
            <a:ext cx="8937625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4363" y="2925763"/>
            <a:ext cx="26663650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200E-2235-42FE-83B2-876F10AFD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07B4-8D60-490D-AECA-155BD6D5C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8" y="21153438"/>
            <a:ext cx="357536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8" y="13952538"/>
            <a:ext cx="357536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26222-101A-43D8-B0DC-6D3508CE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4363" y="9509125"/>
            <a:ext cx="17800637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07400" y="9509125"/>
            <a:ext cx="17800638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01E2-8C05-4C47-A54B-EF76985C0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38" y="1317625"/>
            <a:ext cx="378555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438" y="7369175"/>
            <a:ext cx="1858486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438" y="10439400"/>
            <a:ext cx="1858486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750" y="7369175"/>
            <a:ext cx="185912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750" y="10439400"/>
            <a:ext cx="185912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22A6-E906-42AB-AD2B-BF3778AB4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690F-0CC2-4C5F-97E7-FEEBAE8D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3F3A-DEE6-48D2-9FBB-0CC7347E0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38" y="1311275"/>
            <a:ext cx="13838237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4913" y="1311275"/>
            <a:ext cx="235140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438" y="6888163"/>
            <a:ext cx="13838237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FC39-BC6A-4466-B3B6-6A925810C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888" y="23042563"/>
            <a:ext cx="252380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3888" y="2941638"/>
            <a:ext cx="252380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3888" y="25763538"/>
            <a:ext cx="252380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5335D-1593-4E56-B1BA-89BF4E4D1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4363" y="2925763"/>
            <a:ext cx="357536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8460" tIns="214230" rIns="428460" bIns="2142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4363" y="9509125"/>
            <a:ext cx="35753675" cy="197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8460" tIns="214230" rIns="428460" bIns="214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9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54363" y="29992638"/>
            <a:ext cx="8763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8460" tIns="214230" rIns="428460" bIns="21423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6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9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1638" y="29992638"/>
            <a:ext cx="133191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8460" tIns="214230" rIns="428460" bIns="21423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5038" y="29992638"/>
            <a:ext cx="8763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8460" tIns="214230" rIns="428460" bIns="21423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4F8C8A-60B0-4151-B50C-99AD30C7A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MIRECC_emboss_PPT_logo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675" y="25968325"/>
            <a:ext cx="10485438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ctr" defTabSz="4284663" rtl="0" eaLnBrk="0" fontAlgn="base" hangingPunct="0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defTabSz="4284663" rtl="0" fontAlgn="base">
        <a:spcBef>
          <a:spcPct val="0"/>
        </a:spcBef>
        <a:spcAft>
          <a:spcPct val="0"/>
        </a:spcAft>
        <a:defRPr sz="206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1606550" indent="-1606550" algn="l" defTabSz="4284663" rtl="0" eaLnBrk="0" fontAlgn="base" hangingPunct="0">
        <a:spcBef>
          <a:spcPct val="20000"/>
        </a:spcBef>
        <a:spcAft>
          <a:spcPct val="0"/>
        </a:spcAft>
        <a:buChar char="•"/>
        <a:defRPr sz="15000">
          <a:solidFill>
            <a:schemeClr val="tx1"/>
          </a:solidFill>
          <a:latin typeface="+mn-lt"/>
          <a:ea typeface="+mn-ea"/>
          <a:cs typeface="+mn-cs"/>
        </a:defRPr>
      </a:lvl1pPr>
      <a:lvl2pPr marL="3481388" indent="-1339850" algn="l" defTabSz="4284663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+mn-ea"/>
        </a:defRPr>
      </a:lvl2pPr>
      <a:lvl3pPr marL="5356225" indent="-1071563" algn="l" defTabSz="4284663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+mn-ea"/>
        </a:defRPr>
      </a:lvl3pPr>
      <a:lvl4pPr marL="7497763" indent="-1071563" algn="l" defTabSz="4284663" rtl="0" eaLnBrk="0" fontAlgn="base" hangingPunct="0">
        <a:spcBef>
          <a:spcPct val="20000"/>
        </a:spcBef>
        <a:spcAft>
          <a:spcPct val="0"/>
        </a:spcAft>
        <a:buChar char="–"/>
        <a:defRPr sz="9400">
          <a:solidFill>
            <a:schemeClr val="tx1"/>
          </a:solidFill>
          <a:latin typeface="+mn-lt"/>
          <a:ea typeface="+mn-ea"/>
        </a:defRPr>
      </a:lvl4pPr>
      <a:lvl5pPr marL="9640888" indent="-1071563" algn="l" defTabSz="4284663" rtl="0" eaLnBrk="0" fontAlgn="base" hangingPunct="0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ea typeface="+mn-ea"/>
        </a:defRPr>
      </a:lvl5pPr>
      <a:lvl6pPr marL="10098088" indent="-1071563" algn="l" defTabSz="4284663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ea typeface="+mn-ea"/>
        </a:defRPr>
      </a:lvl6pPr>
      <a:lvl7pPr marL="10555288" indent="-1071563" algn="l" defTabSz="4284663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ea typeface="+mn-ea"/>
        </a:defRPr>
      </a:lvl7pPr>
      <a:lvl8pPr marL="11012488" indent="-1071563" algn="l" defTabSz="4284663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ea typeface="+mn-ea"/>
        </a:defRPr>
      </a:lvl8pPr>
      <a:lvl9pPr marL="11469688" indent="-1071563" algn="l" defTabSz="4284663" rtl="0" fontAlgn="base">
        <a:spcBef>
          <a:spcPct val="20000"/>
        </a:spcBef>
        <a:spcAft>
          <a:spcPct val="0"/>
        </a:spcAft>
        <a:buChar char="»"/>
        <a:defRPr sz="9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src.fsu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AutoShape 20"/>
          <p:cNvCxnSpPr>
            <a:cxnSpLocks noChangeShapeType="1"/>
          </p:cNvCxnSpPr>
          <p:nvPr/>
        </p:nvCxnSpPr>
        <p:spPr bwMode="auto">
          <a:xfrm>
            <a:off x="29337000" y="13944600"/>
            <a:ext cx="0" cy="213360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</p:cxnSp>
      <p:sp>
        <p:nvSpPr>
          <p:cNvPr id="26869" name="Rectangle 245"/>
          <p:cNvSpPr>
            <a:spLocks noChangeArrowheads="1"/>
          </p:cNvSpPr>
          <p:nvPr/>
        </p:nvSpPr>
        <p:spPr bwMode="auto">
          <a:xfrm>
            <a:off x="0" y="0"/>
            <a:ext cx="420624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28385" tIns="214194" rIns="428385" bIns="214194" anchor="ctr"/>
          <a:lstStyle/>
          <a:p>
            <a:pPr defTabSz="4284663">
              <a:defRPr/>
            </a:pPr>
            <a:r>
              <a:rPr lang="en-US" sz="10000" dirty="0" smtClean="0">
                <a:latin typeface="Arial" pitchFamily="34" charset="0"/>
                <a:cs typeface="Arial" pitchFamily="34" charset="0"/>
              </a:rPr>
              <a:t>The Military Suicide Research Consortium (MSRC): </a:t>
            </a:r>
          </a:p>
          <a:p>
            <a:pPr defTabSz="4284663">
              <a:defRPr/>
            </a:pPr>
            <a:r>
              <a:rPr lang="en-US" sz="10000" dirty="0" smtClean="0">
                <a:latin typeface="Arial" pitchFamily="34" charset="0"/>
                <a:cs typeface="Arial" pitchFamily="34" charset="0"/>
              </a:rPr>
              <a:t>An Infrastructure Improving Mental Health Outcomes for </a:t>
            </a:r>
          </a:p>
          <a:p>
            <a:pPr defTabSz="4284663">
              <a:defRPr/>
            </a:pPr>
            <a:r>
              <a:rPr lang="en-US" sz="10000" dirty="0" smtClean="0">
                <a:latin typeface="Arial" pitchFamily="34" charset="0"/>
                <a:cs typeface="Arial" pitchFamily="34" charset="0"/>
              </a:rPr>
              <a:t>Active Duty Military, Veterans and Civilians</a:t>
            </a:r>
          </a:p>
          <a:p>
            <a:pPr defTabSz="4284663">
              <a:defRPr/>
            </a:pPr>
            <a:r>
              <a:rPr lang="en-US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Kelly Moroney, M.A., Megan Dwyer, B.S., Jetta Hanson, M.A., </a:t>
            </a:r>
          </a:p>
          <a:p>
            <a:pPr defTabSz="4284663">
              <a:defRPr/>
            </a:pPr>
            <a:r>
              <a:rPr lang="en-US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James Pease, M.S.W., &amp; Peter M. Gutierrez, Ph.D.</a:t>
            </a:r>
          </a:p>
          <a:p>
            <a:pPr defTabSz="4284663">
              <a:defRPr/>
            </a:pPr>
            <a:r>
              <a:rPr lang="en-US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VISN 19 Mental Illness Research, Education, and Clinical Center (MIRECC) </a:t>
            </a:r>
          </a:p>
          <a:p>
            <a:pPr defTabSz="4284663">
              <a:defRPr/>
            </a:pPr>
            <a:r>
              <a:rPr lang="en-US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Military Suicide Research Consortium</a:t>
            </a:r>
            <a:endParaRPr lang="en-US" sz="12100" b="1" dirty="0">
              <a:solidFill>
                <a:schemeClr val="tx1"/>
              </a:solidFill>
            </a:endParaRPr>
          </a:p>
        </p:txBody>
      </p:sp>
      <p:pic>
        <p:nvPicPr>
          <p:cNvPr id="20" name="Picture 19" descr="va_health_seal-cmy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0"/>
            <a:ext cx="7487325" cy="1828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34800" y="30480000"/>
            <a:ext cx="2697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This presentation is based on work supported by the Department of Defense and VISN 19 MIRECC, but does not necessarily represent the views of the Department of Defense , Department of Veterans Affairs, or the United States Government.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</a:blip>
          <a:srcRect/>
          <a:stretch>
            <a:fillRect/>
          </a:stretch>
        </p:blipFill>
        <p:spPr bwMode="auto">
          <a:xfrm>
            <a:off x="35204400" y="4114800"/>
            <a:ext cx="6019800" cy="222759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9067800" y="10058400"/>
            <a:ext cx="23546139" cy="19049583"/>
            <a:chOff x="870" y="1071"/>
            <a:chExt cx="12408" cy="14584"/>
          </a:xfrm>
        </p:grpSpPr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645" y="4163"/>
              <a:ext cx="5501" cy="1167"/>
            </a:xfrm>
            <a:custGeom>
              <a:avLst/>
              <a:gdLst/>
              <a:ahLst/>
              <a:cxnLst>
                <a:cxn ang="0">
                  <a:pos x="0" y="608"/>
                </a:cxn>
                <a:cxn ang="0">
                  <a:pos x="5128" y="0"/>
                </a:cxn>
                <a:cxn ang="0">
                  <a:pos x="10231" y="608"/>
                </a:cxn>
              </a:cxnLst>
              <a:rect l="0" t="0" r="r" b="b"/>
              <a:pathLst>
                <a:path w="10231" h="608">
                  <a:moveTo>
                    <a:pt x="0" y="608"/>
                  </a:moveTo>
                  <a:cubicBezTo>
                    <a:pt x="1711" y="304"/>
                    <a:pt x="3423" y="0"/>
                    <a:pt x="5128" y="0"/>
                  </a:cubicBezTo>
                  <a:cubicBezTo>
                    <a:pt x="6833" y="0"/>
                    <a:pt x="8532" y="304"/>
                    <a:pt x="10231" y="60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>
              <a:off x="7496" y="10055"/>
              <a:ext cx="2369" cy="14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 type="triangle" w="med" len="med"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7335" y="3696"/>
              <a:ext cx="0" cy="7759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7937" y="5388"/>
              <a:ext cx="5341" cy="466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+mn-lt"/>
                </a:rPr>
                <a:t>Core 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+mn-lt"/>
                </a:rPr>
                <a:t>Database/Statistical</a:t>
              </a:r>
              <a:r>
                <a:rPr kumimoji="0" lang="en-US" sz="4000" b="1" i="0" u="none" strike="noStrike" cap="none" normalizeH="0" dirty="0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+mn-lt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+mn-lt"/>
                </a:rPr>
                <a:t>Management Core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rgbClr val="0D0D0D"/>
                  </a:solidFill>
                  <a:latin typeface="+mn-lt"/>
                </a:rPr>
                <a:t>Provide data management and analysis infrastructure and consulting to the entire Consortium.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+mn-lt"/>
                </a:rPr>
                <a:t>Core</a:t>
              </a:r>
              <a:r>
                <a:rPr kumimoji="0" lang="en-US" sz="2400" b="1" i="0" u="none" strike="noStrike" cap="none" normalizeH="0" dirty="0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+mn-lt"/>
                </a:rPr>
                <a:t> Director: Dr. Jon Maner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" name="AutoShape 10"/>
            <p:cNvSpPr>
              <a:spLocks noChangeArrowheads="1"/>
            </p:cNvSpPr>
            <p:nvPr/>
          </p:nvSpPr>
          <p:spPr bwMode="auto">
            <a:xfrm>
              <a:off x="3922" y="1071"/>
              <a:ext cx="6880" cy="25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45720" tIns="45720" rIns="4572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Core 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Executive Management Core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Oversees all aspects of the Consortium, including other cores, external advisory board, training, the research program and public relations.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Co-Directors</a:t>
              </a: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: Drs. Peter Gutierrez &amp; Thomas Joiner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1593" y="10697"/>
              <a:ext cx="3012" cy="12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en-US" sz="800" b="1" dirty="0" smtClean="0">
                <a:solidFill>
                  <a:schemeClr val="tx1"/>
                </a:solidFill>
                <a:latin typeface="+mj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Disseminate to Decision Makers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4845" y="9938"/>
              <a:ext cx="2369" cy="15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1308" y="5351"/>
              <a:ext cx="5386" cy="457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Core B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Information Management/ Scientific Communications Core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Catalogue stores of information on suicidal behavior in the military.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Ensures that all aspects of the Consortium are relevant and sensitive to military-related issues.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Core Director: Dr. Greg Riccardi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126" y="11571"/>
              <a:ext cx="4578" cy="40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en-US" sz="4000" b="1" dirty="0" smtClean="0">
                <a:solidFill>
                  <a:schemeClr val="tx1"/>
                </a:solidFill>
                <a:latin typeface="Lucida Sans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Research Program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Runs cutting-edge empirical studies to further the knowledge base on topics such as risk assessment, treatment, prevention, and </a:t>
              </a:r>
              <a:r>
                <a:rPr lang="en-US" sz="2400" dirty="0" err="1" smtClean="0">
                  <a:solidFill>
                    <a:schemeClr val="tx1"/>
                  </a:solidFill>
                  <a:latin typeface="+mn-lt"/>
                </a:rPr>
                <a:t>postvention</a:t>
              </a:r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, as they pertain to suicidal behavior in the military.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chemeClr val="tx1"/>
                  </a:solidFill>
                  <a:latin typeface="+mn-lt"/>
                </a:rPr>
                <a:t>Seven studies are currently in progress, with three proposals under review for funding.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To learn more about these studies, please visit the Military Suicide Research Consortium: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 smtClean="0">
                  <a:solidFill>
                    <a:schemeClr val="tx1"/>
                  </a:solidFill>
                  <a:latin typeface="+mn-lt"/>
                </a:rPr>
                <a:t>Current Funded Studies poster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V="1">
              <a:off x="2837" y="4046"/>
              <a:ext cx="8714" cy="5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>
              <a:off x="2837" y="4105"/>
              <a:ext cx="0" cy="14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870" y="7838"/>
              <a:ext cx="803" cy="4025"/>
            </a:xfrm>
            <a:prstGeom prst="curvedRightArrow">
              <a:avLst>
                <a:gd name="adj1" fmla="val 24589"/>
                <a:gd name="adj2" fmla="val 75157"/>
                <a:gd name="adj3" fmla="val 38509"/>
              </a:avLst>
            </a:prstGeom>
            <a:gradFill rotWithShape="0">
              <a:gsLst>
                <a:gs pos="0">
                  <a:srgbClr val="00B0F0"/>
                </a:gs>
                <a:gs pos="100000">
                  <a:srgbClr val="00B0F0">
                    <a:gamma/>
                    <a:shade val="60000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 Box 282"/>
          <p:cNvSpPr txBox="1">
            <a:spLocks noChangeArrowheads="1"/>
          </p:cNvSpPr>
          <p:nvPr/>
        </p:nvSpPr>
        <p:spPr bwMode="auto">
          <a:xfrm>
            <a:off x="609600" y="17297400"/>
            <a:ext cx="8686800" cy="43088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defTabSz="4284663"/>
            <a:r>
              <a:rPr lang="en-US" sz="4000" b="1" dirty="0" smtClean="0">
                <a:solidFill>
                  <a:schemeClr val="tx1"/>
                </a:solidFill>
              </a:rPr>
              <a:t>Innovative Approach</a:t>
            </a:r>
            <a:endParaRPr lang="en-US" sz="4000" b="1" dirty="0">
              <a:solidFill>
                <a:schemeClr val="tx1"/>
              </a:solidFill>
            </a:endParaRP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This is the first collaboration of its kind, incorporating military and civilian efforts to support national and international military-relevant research. The MSRC consists of three Cores, a Military External Advisory Board, an Independent Scientific Peer Review Program, a Training Component, and Research Program. This infrastructure enhances the military’s ability to quickly identify those at risk for suicide and results in more effective evidence-based prevention and treatment strategies.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 Box 282"/>
          <p:cNvSpPr txBox="1">
            <a:spLocks noChangeArrowheads="1"/>
          </p:cNvSpPr>
          <p:nvPr/>
        </p:nvSpPr>
        <p:spPr bwMode="auto">
          <a:xfrm>
            <a:off x="32766000" y="9525000"/>
            <a:ext cx="8763000" cy="14280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defTabSz="4284663"/>
            <a:r>
              <a:rPr lang="en-US" sz="4000" b="1" dirty="0" smtClean="0">
                <a:solidFill>
                  <a:schemeClr val="tx1"/>
                </a:solidFill>
              </a:rPr>
              <a:t>Methodology</a:t>
            </a:r>
            <a:endParaRPr lang="en-US" sz="4000" b="1" dirty="0">
              <a:solidFill>
                <a:schemeClr val="tx1"/>
              </a:solidFill>
            </a:endParaRP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The MSRC Co-Directors, funded PIs, and MSRC Senior Advisors compiled a list of </a:t>
            </a:r>
            <a:r>
              <a:rPr lang="en-US" sz="2400" i="1" dirty="0" smtClean="0">
                <a:solidFill>
                  <a:schemeClr val="tx1"/>
                </a:solidFill>
              </a:rPr>
              <a:t>Common Data Elements</a:t>
            </a:r>
            <a:r>
              <a:rPr lang="en-US" sz="2400" dirty="0" smtClean="0">
                <a:solidFill>
                  <a:schemeClr val="tx1"/>
                </a:solidFill>
              </a:rPr>
              <a:t>. In addition to the measures unique to each of the funded studies, necessary to test individual hypotheses, all projects will also collect a battery of 57 items across a range of key suicide-related domains. Having the same data from the pooled participants will allow a range of secondary analyses to be conducted. Portions of the following scales are included in the </a:t>
            </a:r>
            <a:r>
              <a:rPr lang="en-US" sz="2400" i="1" dirty="0" smtClean="0">
                <a:solidFill>
                  <a:schemeClr val="tx1"/>
                </a:solidFill>
              </a:rPr>
              <a:t>Common Data Elements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</a:p>
          <a:p>
            <a:pPr algn="l" defTabSz="4284663"/>
            <a:endParaRPr lang="en-US" sz="2400" dirty="0" smtClean="0">
              <a:solidFill>
                <a:schemeClr val="tx1"/>
              </a:solidFill>
            </a:endParaRP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Depression Symptom Index-Suicidality Subscale (DSI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SS, </a:t>
            </a:r>
            <a:r>
              <a:rPr lang="en-US" sz="2400" dirty="0" err="1" smtClean="0">
                <a:solidFill>
                  <a:schemeClr val="tx1"/>
                </a:solidFill>
              </a:rPr>
              <a:t>Metalsky</a:t>
            </a:r>
            <a:r>
              <a:rPr lang="en-US" sz="2400" dirty="0" smtClean="0">
                <a:solidFill>
                  <a:schemeClr val="tx1"/>
                </a:solidFill>
              </a:rPr>
              <a:t> &amp; Joiner, 1997)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Suicidal Behaviors Questionnaire-Revised (SBQ-R,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</a:rPr>
              <a:t>Osman</a:t>
            </a:r>
            <a:r>
              <a:rPr lang="en-US" sz="2400" dirty="0" smtClean="0">
                <a:solidFill>
                  <a:schemeClr val="tx1"/>
                </a:solidFill>
              </a:rPr>
              <a:t> et al., 2001)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Suicide Intent Scale (SIS, Beck, </a:t>
            </a:r>
            <a:r>
              <a:rPr lang="en-US" sz="2400" dirty="0" err="1" smtClean="0">
                <a:solidFill>
                  <a:schemeClr val="tx1"/>
                </a:solidFill>
              </a:rPr>
              <a:t>Shuyler</a:t>
            </a:r>
            <a:r>
              <a:rPr lang="en-US" sz="2400" dirty="0" smtClean="0">
                <a:solidFill>
                  <a:schemeClr val="tx1"/>
                </a:solidFill>
              </a:rPr>
              <a:t>, &amp; Herman,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1974)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Beck Scale for Suicide Ideation (BSS, Beck &amp; Steer,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1991)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Beck Hopelessness Scale (BHS, Beck, </a:t>
            </a:r>
            <a:r>
              <a:rPr lang="en-US" sz="2400" dirty="0" err="1" smtClean="0">
                <a:solidFill>
                  <a:schemeClr val="tx1"/>
                </a:solidFill>
              </a:rPr>
              <a:t>Weissman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Lester, &amp; </a:t>
            </a:r>
            <a:r>
              <a:rPr lang="en-US" sz="2400" dirty="0" err="1" smtClean="0">
                <a:solidFill>
                  <a:schemeClr val="tx1"/>
                </a:solidFill>
              </a:rPr>
              <a:t>Trexler</a:t>
            </a:r>
            <a:r>
              <a:rPr lang="en-US" sz="2400" dirty="0" smtClean="0">
                <a:solidFill>
                  <a:schemeClr val="tx1"/>
                </a:solidFill>
              </a:rPr>
              <a:t>, 1972)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Interpersonal Needs Questionnaire (INQ, Van </a:t>
            </a:r>
            <a:r>
              <a:rPr lang="en-US" sz="2400" dirty="0" err="1" smtClean="0">
                <a:solidFill>
                  <a:schemeClr val="tx1"/>
                </a:solidFill>
              </a:rPr>
              <a:t>Orden</a:t>
            </a:r>
            <a:r>
              <a:rPr lang="en-US" sz="2400" dirty="0" smtClean="0">
                <a:solidFill>
                  <a:schemeClr val="tx1"/>
                </a:solidFill>
              </a:rPr>
              <a:t> et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al, 2012)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Anxiety Sensitivity Scale-3 (ASI-3, Taylor et al., 2007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PTSD Checklist – Military Version (PCL-M, Weathers et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al., 1993)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TBI-4 (TBI-4, Brenner et al., in press)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Alcohol Use Disorders Identification Test (AUDIT-C,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Bush, </a:t>
            </a:r>
            <a:r>
              <a:rPr lang="en-US" sz="2400" dirty="0" err="1" smtClean="0">
                <a:solidFill>
                  <a:schemeClr val="tx1"/>
                </a:solidFill>
              </a:rPr>
              <a:t>Kivlahan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McDonnel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Fihn</a:t>
            </a:r>
            <a:r>
              <a:rPr lang="en-US" sz="2400" dirty="0" smtClean="0">
                <a:solidFill>
                  <a:schemeClr val="tx1"/>
                </a:solidFill>
              </a:rPr>
              <a:t>, &amp; Bradley, 1998)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Insomnia Severity Index (ISI, </a:t>
            </a:r>
            <a:r>
              <a:rPr lang="en-US" sz="2400" dirty="0" err="1" smtClean="0">
                <a:solidFill>
                  <a:schemeClr val="tx1"/>
                </a:solidFill>
              </a:rPr>
              <a:t>Bastein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Vallieres</a:t>
            </a:r>
            <a:r>
              <a:rPr lang="en-US" sz="2400" dirty="0" smtClean="0">
                <a:solidFill>
                  <a:schemeClr val="tx1"/>
                </a:solidFill>
              </a:rPr>
              <a:t>, &amp; Morin,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2001)</a:t>
            </a:r>
          </a:p>
          <a:p>
            <a:pPr lvl="1" algn="l" defTabSz="4284663"/>
            <a:endParaRPr lang="en-US" sz="2400" dirty="0" smtClean="0">
              <a:solidFill>
                <a:schemeClr val="tx1"/>
              </a:solidFill>
            </a:endParaRP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Through the MSRC’s multidisciplinary approach and use of state-of-the-art research methodology, the MSRC will yield new scientific data that will influence not only active-duty military and Veterans, but the general public as well.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Text Box 282"/>
          <p:cNvSpPr txBox="1">
            <a:spLocks noChangeArrowheads="1"/>
          </p:cNvSpPr>
          <p:nvPr/>
        </p:nvSpPr>
        <p:spPr bwMode="auto">
          <a:xfrm>
            <a:off x="609600" y="22250400"/>
            <a:ext cx="8686800" cy="32008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defTabSz="4284663"/>
            <a:r>
              <a:rPr lang="en-US" sz="4000" b="1" dirty="0" smtClean="0">
                <a:solidFill>
                  <a:schemeClr val="tx1"/>
                </a:solidFill>
              </a:rPr>
              <a:t>MSRC Opportunities</a:t>
            </a:r>
            <a:endParaRPr lang="en-US" sz="4000" b="1" dirty="0">
              <a:solidFill>
                <a:schemeClr val="tx1"/>
              </a:solidFill>
            </a:endParaRP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The MSRC provides the following opportunities to encourage and support future leaders in military suicide research: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Dissertation Completion Awards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Pilot Grants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Travel Awards for the MSRC Pre-conference Research   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Training Day</a:t>
            </a:r>
            <a:endParaRPr lang="en-US" sz="8400" dirty="0">
              <a:solidFill>
                <a:schemeClr val="tx1"/>
              </a:solidFill>
            </a:endParaRPr>
          </a:p>
        </p:txBody>
      </p:sp>
      <p:sp>
        <p:nvSpPr>
          <p:cNvPr id="28" name="Text Box 282"/>
          <p:cNvSpPr txBox="1">
            <a:spLocks noChangeArrowheads="1"/>
          </p:cNvSpPr>
          <p:nvPr/>
        </p:nvSpPr>
        <p:spPr bwMode="auto">
          <a:xfrm>
            <a:off x="609600" y="9753600"/>
            <a:ext cx="8686800" cy="6894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defTabSz="4284663"/>
            <a:r>
              <a:rPr lang="en-US" sz="4000" b="1" dirty="0" smtClean="0">
                <a:solidFill>
                  <a:schemeClr val="tx1"/>
                </a:solidFill>
              </a:rPr>
              <a:t>Background &amp; Rationale</a:t>
            </a:r>
            <a:endParaRPr lang="en-US" sz="4000" b="1" dirty="0">
              <a:solidFill>
                <a:schemeClr val="tx1"/>
              </a:solidFill>
            </a:endParaRP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In response to the rise of suicide rates in the military, the Department of Defense (DoD) awarded the VISN 19 MIRECC and Florida State University $17 million to establish a Consortium addressing this concern. The MSRC applies a multidisciplinary approach and multi-site effort to produce new scientific knowledge about self-directed violence in the military. </a:t>
            </a:r>
          </a:p>
          <a:p>
            <a:pPr defTabSz="4284663"/>
            <a:endParaRPr lang="en-US" sz="2400" dirty="0" smtClean="0">
              <a:solidFill>
                <a:schemeClr val="tx1"/>
              </a:solidFill>
            </a:endParaRP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The MSRC’s mission is to: 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Produce new scientific knowledge about suicidal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behavior in the military that improves mental health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outcomes for our men and women in uniform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Use high-quality research methods and analyses to</a:t>
            </a:r>
          </a:p>
          <a:p>
            <a:pPr lvl="1" algn="just" defTabSz="4284663"/>
            <a:r>
              <a:rPr lang="en-US" sz="2400" dirty="0" smtClean="0">
                <a:solidFill>
                  <a:schemeClr val="tx1"/>
                </a:solidFill>
              </a:rPr>
              <a:t>   address problems in policy and practice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Rapidly disseminate knowledge and findings</a:t>
            </a:r>
          </a:p>
          <a:p>
            <a:pPr lvl="1" algn="just" defTabSz="4284663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 And train future leaders in military suicide research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Text Box 282"/>
          <p:cNvSpPr txBox="1">
            <a:spLocks noChangeArrowheads="1"/>
          </p:cNvSpPr>
          <p:nvPr/>
        </p:nvSpPr>
        <p:spPr bwMode="auto">
          <a:xfrm>
            <a:off x="32766000" y="24536400"/>
            <a:ext cx="8686800" cy="3570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defTabSz="4284663"/>
            <a:r>
              <a:rPr lang="en-US" sz="4000" b="1" dirty="0" smtClean="0">
                <a:solidFill>
                  <a:schemeClr val="tx1"/>
                </a:solidFill>
              </a:rPr>
              <a:t>MSRC Website</a:t>
            </a:r>
            <a:endParaRPr lang="en-US" sz="4000" b="1" dirty="0">
              <a:solidFill>
                <a:schemeClr val="tx1"/>
              </a:solidFill>
            </a:endParaRP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To learn more about the MSRC research and opportunities, please visit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https://msrc.fsu.edu/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just" defTabSz="4284663"/>
            <a:endParaRPr lang="en-US" sz="2400" dirty="0" smtClean="0">
              <a:solidFill>
                <a:schemeClr val="tx1"/>
              </a:solidFill>
            </a:endParaRP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Access daily news and updates on military suicide related</a:t>
            </a: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research.</a:t>
            </a: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Browse the state-of-the-art research database.</a:t>
            </a:r>
          </a:p>
          <a:p>
            <a:pPr algn="just" defTabSz="4284663"/>
            <a:r>
              <a:rPr lang="en-US" sz="2400" dirty="0" smtClean="0">
                <a:solidFill>
                  <a:schemeClr val="tx1"/>
                </a:solidFill>
              </a:rPr>
              <a:t>Connect with research experts.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MIRECC-5</Template>
  <TotalTime>4561</TotalTime>
  <Words>867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Slide 1</vt:lpstr>
    </vt:vector>
  </TitlesOfParts>
  <Company>Psychologist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Injury, Decision Making Capacity, and Homelessness: The Ethical Challenges Faced By Care Providers</dc:title>
  <dc:creator>Lisa Brenner</dc:creator>
  <cp:lastModifiedBy>VHAECHMoronK</cp:lastModifiedBy>
  <cp:revision>137</cp:revision>
  <cp:lastPrinted>1601-01-01T00:00:00Z</cp:lastPrinted>
  <dcterms:created xsi:type="dcterms:W3CDTF">2004-09-11T12:16:41Z</dcterms:created>
  <dcterms:modified xsi:type="dcterms:W3CDTF">2012-05-04T20:53:59Z</dcterms:modified>
</cp:coreProperties>
</file>