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
  </p:notesMasterIdLst>
  <p:handoutMasterIdLst>
    <p:handoutMasterId r:id="rId4"/>
  </p:handoutMasterIdLst>
  <p:sldIdLst>
    <p:sldId id="256" r:id="rId2"/>
  </p:sldIdLst>
  <p:sldSz cx="42062400" cy="32918400"/>
  <p:notesSz cx="43221275" cy="32248475"/>
  <p:defaultTextStyle>
    <a:defPPr>
      <a:defRPr lang="en-US"/>
    </a:defPPr>
    <a:lvl1pPr algn="ctr" rtl="0" fontAlgn="base">
      <a:spcBef>
        <a:spcPct val="0"/>
      </a:spcBef>
      <a:spcAft>
        <a:spcPct val="0"/>
      </a:spcAft>
      <a:defRPr sz="20600" kern="1200">
        <a:solidFill>
          <a:schemeClr val="bg1"/>
        </a:solidFill>
        <a:latin typeface="Arial" charset="0"/>
        <a:ea typeface="ヒラギノ角ゴ Pro W3" pitchFamily="1" charset="-128"/>
        <a:cs typeface="+mn-cs"/>
      </a:defRPr>
    </a:lvl1pPr>
    <a:lvl2pPr marL="457200" algn="ctr" rtl="0" fontAlgn="base">
      <a:spcBef>
        <a:spcPct val="0"/>
      </a:spcBef>
      <a:spcAft>
        <a:spcPct val="0"/>
      </a:spcAft>
      <a:defRPr sz="20600" kern="1200">
        <a:solidFill>
          <a:schemeClr val="bg1"/>
        </a:solidFill>
        <a:latin typeface="Arial" charset="0"/>
        <a:ea typeface="ヒラギノ角ゴ Pro W3" pitchFamily="1" charset="-128"/>
        <a:cs typeface="+mn-cs"/>
      </a:defRPr>
    </a:lvl2pPr>
    <a:lvl3pPr marL="914400" algn="ctr" rtl="0" fontAlgn="base">
      <a:spcBef>
        <a:spcPct val="0"/>
      </a:spcBef>
      <a:spcAft>
        <a:spcPct val="0"/>
      </a:spcAft>
      <a:defRPr sz="20600" kern="1200">
        <a:solidFill>
          <a:schemeClr val="bg1"/>
        </a:solidFill>
        <a:latin typeface="Arial" charset="0"/>
        <a:ea typeface="ヒラギノ角ゴ Pro W3" pitchFamily="1" charset="-128"/>
        <a:cs typeface="+mn-cs"/>
      </a:defRPr>
    </a:lvl3pPr>
    <a:lvl4pPr marL="1371600" algn="ctr" rtl="0" fontAlgn="base">
      <a:spcBef>
        <a:spcPct val="0"/>
      </a:spcBef>
      <a:spcAft>
        <a:spcPct val="0"/>
      </a:spcAft>
      <a:defRPr sz="20600" kern="1200">
        <a:solidFill>
          <a:schemeClr val="bg1"/>
        </a:solidFill>
        <a:latin typeface="Arial" charset="0"/>
        <a:ea typeface="ヒラギノ角ゴ Pro W3" pitchFamily="1" charset="-128"/>
        <a:cs typeface="+mn-cs"/>
      </a:defRPr>
    </a:lvl4pPr>
    <a:lvl5pPr marL="1828800" algn="ctr" rtl="0" fontAlgn="base">
      <a:spcBef>
        <a:spcPct val="0"/>
      </a:spcBef>
      <a:spcAft>
        <a:spcPct val="0"/>
      </a:spcAft>
      <a:defRPr sz="20600" kern="1200">
        <a:solidFill>
          <a:schemeClr val="bg1"/>
        </a:solidFill>
        <a:latin typeface="Arial" charset="0"/>
        <a:ea typeface="ヒラギノ角ゴ Pro W3" pitchFamily="1" charset="-128"/>
        <a:cs typeface="+mn-cs"/>
      </a:defRPr>
    </a:lvl5pPr>
    <a:lvl6pPr marL="2286000" algn="l" defTabSz="914400" rtl="0" eaLnBrk="1" latinLnBrk="0" hangingPunct="1">
      <a:defRPr sz="20600" kern="1200">
        <a:solidFill>
          <a:schemeClr val="bg1"/>
        </a:solidFill>
        <a:latin typeface="Arial" charset="0"/>
        <a:ea typeface="ヒラギノ角ゴ Pro W3" pitchFamily="1" charset="-128"/>
        <a:cs typeface="+mn-cs"/>
      </a:defRPr>
    </a:lvl6pPr>
    <a:lvl7pPr marL="2743200" algn="l" defTabSz="914400" rtl="0" eaLnBrk="1" latinLnBrk="0" hangingPunct="1">
      <a:defRPr sz="20600" kern="1200">
        <a:solidFill>
          <a:schemeClr val="bg1"/>
        </a:solidFill>
        <a:latin typeface="Arial" charset="0"/>
        <a:ea typeface="ヒラギノ角ゴ Pro W3" pitchFamily="1" charset="-128"/>
        <a:cs typeface="+mn-cs"/>
      </a:defRPr>
    </a:lvl7pPr>
    <a:lvl8pPr marL="3200400" algn="l" defTabSz="914400" rtl="0" eaLnBrk="1" latinLnBrk="0" hangingPunct="1">
      <a:defRPr sz="20600" kern="1200">
        <a:solidFill>
          <a:schemeClr val="bg1"/>
        </a:solidFill>
        <a:latin typeface="Arial" charset="0"/>
        <a:ea typeface="ヒラギノ角ゴ Pro W3" pitchFamily="1" charset="-128"/>
        <a:cs typeface="+mn-cs"/>
      </a:defRPr>
    </a:lvl8pPr>
    <a:lvl9pPr marL="3657600" algn="l" defTabSz="914400" rtl="0" eaLnBrk="1" latinLnBrk="0" hangingPunct="1">
      <a:defRPr sz="20600" kern="1200">
        <a:solidFill>
          <a:schemeClr val="bg1"/>
        </a:solidFill>
        <a:latin typeface="Arial" charset="0"/>
        <a:ea typeface="ヒラギノ角ゴ Pro W3"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search"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3366FF"/>
    <a:srgbClr val="000099"/>
    <a:srgbClr val="0033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17" autoAdjust="0"/>
    <p:restoredTop sz="99635" autoAdjust="0"/>
  </p:normalViewPr>
  <p:slideViewPr>
    <p:cSldViewPr showGuides="1">
      <p:cViewPr>
        <p:scale>
          <a:sx n="33" d="100"/>
          <a:sy n="33" d="100"/>
        </p:scale>
        <p:origin x="-78" y="-78"/>
      </p:cViewPr>
      <p:guideLst>
        <p:guide orient="horz" pos="10368"/>
        <p:guide orient="horz" pos="5424"/>
        <p:guide orient="horz" pos="15216"/>
        <p:guide pos="13248"/>
        <p:guide pos="19296"/>
        <p:guide pos="7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A542B-FFF6-4AA5-85CD-09B2BBCA6E09}" type="doc">
      <dgm:prSet loTypeId="urn:microsoft.com/office/officeart/2005/8/layout/orgChart1" loCatId="hierarchy" qsTypeId="urn:microsoft.com/office/officeart/2005/8/quickstyle/simple3" qsCatId="simple" csTypeId="urn:microsoft.com/office/officeart/2005/8/colors/accent1_2" csCatId="accent1" phldr="1"/>
      <dgm:spPr/>
    </dgm:pt>
    <dgm:pt modelId="{053B29AA-72D5-4182-84B0-2D05EB862C2A}">
      <dgm:prSet/>
      <dgm:spPr>
        <a:xfrm>
          <a:off x="1969848" y="1446"/>
          <a:ext cx="1079977" cy="539988"/>
        </a:xfrm>
      </dgm:spPr>
      <dgm:t>
        <a:bodyPr/>
        <a:lstStyle/>
        <a:p>
          <a:pPr marR="0" algn="ctr" rtl="0"/>
          <a:r>
            <a:rPr lang="en-US" b="0" i="0" u="none" strike="noStrike" baseline="0" dirty="0" smtClean="0">
              <a:latin typeface="Calibri"/>
              <a:ea typeface="+mn-ea"/>
              <a:cs typeface="+mn-cs"/>
            </a:rPr>
            <a:t>Epidemiological phone study of veterans (n=2000 completed interviews)</a:t>
          </a:r>
          <a:endParaRPr lang="en-US" dirty="0" smtClean="0">
            <a:latin typeface="Calibri"/>
            <a:ea typeface="+mn-ea"/>
            <a:cs typeface="+mn-cs"/>
          </a:endParaRPr>
        </a:p>
      </dgm:t>
    </dgm:pt>
    <dgm:pt modelId="{55E9CC7F-A525-49CD-801E-D80DCDD9A85D}" type="parTrans" cxnId="{B04BCEC4-1808-410C-A813-E202AF286D11}">
      <dgm:prSet/>
      <dgm:spPr/>
      <dgm:t>
        <a:bodyPr/>
        <a:lstStyle/>
        <a:p>
          <a:endParaRPr lang="en-US"/>
        </a:p>
      </dgm:t>
    </dgm:pt>
    <dgm:pt modelId="{2DE6AD2E-BA15-4CEB-9372-AC1465C1AFC6}" type="sibTrans" cxnId="{B04BCEC4-1808-410C-A813-E202AF286D11}">
      <dgm:prSet/>
      <dgm:spPr/>
      <dgm:t>
        <a:bodyPr/>
        <a:lstStyle/>
        <a:p>
          <a:endParaRPr lang="en-US"/>
        </a:p>
      </dgm:t>
    </dgm:pt>
    <dgm:pt modelId="{713C497E-F7A6-431B-AA09-E662411366FC}">
      <dgm:prSet/>
      <dgm:spPr>
        <a:xfrm>
          <a:off x="663075" y="768230"/>
          <a:ext cx="1079977" cy="539988"/>
        </a:xfrm>
      </dgm:spPr>
      <dgm:t>
        <a:bodyPr/>
        <a:lstStyle/>
        <a:p>
          <a:pPr marR="0" algn="ctr" rtl="0"/>
          <a:r>
            <a:rPr lang="en-US" b="0" i="0" u="none" strike="noStrike" baseline="0" dirty="0" smtClean="0">
              <a:latin typeface="Calibri"/>
              <a:ea typeface="+mn-ea"/>
              <a:cs typeface="+mn-cs"/>
            </a:rPr>
            <a:t>Online Survey: Suicide Exposed; n=200</a:t>
          </a:r>
          <a:endParaRPr lang="en-US" dirty="0" smtClean="0">
            <a:latin typeface="Calibri"/>
            <a:ea typeface="+mn-ea"/>
            <a:cs typeface="+mn-cs"/>
          </a:endParaRPr>
        </a:p>
      </dgm:t>
    </dgm:pt>
    <dgm:pt modelId="{5A170D6C-0087-44EC-862A-81083B390DF4}" type="parTrans" cxnId="{BE39AC7A-A867-4BCA-AAA0-3D245AEDDBAF}">
      <dgm:prSet/>
      <dgm:spPr>
        <a:xfrm>
          <a:off x="1203064" y="541435"/>
          <a:ext cx="1306772" cy="226795"/>
        </a:xfrm>
      </dgm:spPr>
      <dgm:t>
        <a:bodyPr/>
        <a:lstStyle/>
        <a:p>
          <a:endParaRPr lang="en-US"/>
        </a:p>
      </dgm:t>
    </dgm:pt>
    <dgm:pt modelId="{05C05D96-96FA-4F71-AD65-37815E95D83A}" type="sibTrans" cxnId="{BE39AC7A-A867-4BCA-AAA0-3D245AEDDBAF}">
      <dgm:prSet/>
      <dgm:spPr/>
      <dgm:t>
        <a:bodyPr/>
        <a:lstStyle/>
        <a:p>
          <a:endParaRPr lang="en-US"/>
        </a:p>
      </dgm:t>
    </dgm:pt>
    <dgm:pt modelId="{ECC64F5E-486C-4C39-8FF4-7869355AEA43}">
      <dgm:prSet/>
      <dgm:spPr>
        <a:xfrm>
          <a:off x="663075" y="1535014"/>
          <a:ext cx="1079977" cy="539988"/>
        </a:xfrm>
      </dgm:spPr>
      <dgm:t>
        <a:bodyPr/>
        <a:lstStyle/>
        <a:p>
          <a:pPr marR="0" algn="ctr" rtl="0"/>
          <a:r>
            <a:rPr lang="en-US" b="0" i="0" u="none" strike="noStrike" baseline="0" dirty="0" smtClean="0">
              <a:latin typeface="Calibri"/>
              <a:ea typeface="+mn-ea"/>
              <a:cs typeface="+mn-cs"/>
            </a:rPr>
            <a:t>Interview of Suicide Exposed;     </a:t>
          </a:r>
        </a:p>
        <a:p>
          <a:pPr marR="0" algn="ctr" rtl="0"/>
          <a:r>
            <a:rPr lang="en-US" b="0" i="0" u="none" strike="noStrike" baseline="0" dirty="0" smtClean="0">
              <a:latin typeface="Calibri"/>
              <a:ea typeface="+mn-ea"/>
              <a:cs typeface="+mn-cs"/>
            </a:rPr>
            <a:t> n= up to 50</a:t>
          </a:r>
          <a:endParaRPr lang="en-US" dirty="0" smtClean="0">
            <a:latin typeface="Calibri"/>
            <a:ea typeface="+mn-ea"/>
            <a:cs typeface="+mn-cs"/>
          </a:endParaRPr>
        </a:p>
      </dgm:t>
    </dgm:pt>
    <dgm:pt modelId="{3F6C37A4-74EE-4655-A36C-2BC3E18C8F0A}" type="parTrans" cxnId="{6FB2B392-2F3C-44D2-9F42-67852243E353}">
      <dgm:prSet/>
      <dgm:spPr>
        <a:xfrm>
          <a:off x="1157344" y="1308219"/>
          <a:ext cx="91440" cy="226795"/>
        </a:xfrm>
      </dgm:spPr>
      <dgm:t>
        <a:bodyPr/>
        <a:lstStyle/>
        <a:p>
          <a:endParaRPr lang="en-US"/>
        </a:p>
      </dgm:t>
    </dgm:pt>
    <dgm:pt modelId="{EFED6BBB-13C4-480F-A63F-7F4AE55845FE}" type="sibTrans" cxnId="{6FB2B392-2F3C-44D2-9F42-67852243E353}">
      <dgm:prSet/>
      <dgm:spPr/>
      <dgm:t>
        <a:bodyPr/>
        <a:lstStyle/>
        <a:p>
          <a:endParaRPr lang="en-US"/>
        </a:p>
      </dgm:t>
    </dgm:pt>
    <dgm:pt modelId="{02567EDA-21FD-4BD4-A060-1EC7F53B1CB2}">
      <dgm:prSet/>
      <dgm:spPr>
        <a:xfrm>
          <a:off x="1969848" y="768230"/>
          <a:ext cx="1079977" cy="539988"/>
        </a:xfrm>
      </dgm:spPr>
      <dgm:t>
        <a:bodyPr/>
        <a:lstStyle/>
        <a:p>
          <a:pPr marR="0" algn="ctr" rtl="0"/>
          <a:r>
            <a:rPr lang="en-US" b="0" i="0" u="none" strike="noStrike" baseline="0" dirty="0" smtClean="0">
              <a:latin typeface="Calibri"/>
              <a:ea typeface="+mn-ea"/>
              <a:cs typeface="+mn-cs"/>
            </a:rPr>
            <a:t>Online Survey: Sudden Traumatic Death of Military Colleague; n=200.    </a:t>
          </a:r>
          <a:endParaRPr lang="en-US" dirty="0" smtClean="0">
            <a:latin typeface="Calibri"/>
            <a:ea typeface="+mn-ea"/>
            <a:cs typeface="+mn-cs"/>
          </a:endParaRPr>
        </a:p>
      </dgm:t>
    </dgm:pt>
    <dgm:pt modelId="{9935CF9E-33C1-44FE-9D06-FE3E747C1021}" type="parTrans" cxnId="{685303B3-21FF-499B-9F7F-9E465298FD78}">
      <dgm:prSet/>
      <dgm:spPr>
        <a:xfrm>
          <a:off x="2464117" y="541435"/>
          <a:ext cx="91440" cy="226795"/>
        </a:xfrm>
      </dgm:spPr>
      <dgm:t>
        <a:bodyPr/>
        <a:lstStyle/>
        <a:p>
          <a:endParaRPr lang="en-US"/>
        </a:p>
      </dgm:t>
    </dgm:pt>
    <dgm:pt modelId="{1DD76D0B-3DCD-4BB5-B0B3-127F18E621AA}" type="sibTrans" cxnId="{685303B3-21FF-499B-9F7F-9E465298FD78}">
      <dgm:prSet/>
      <dgm:spPr/>
      <dgm:t>
        <a:bodyPr/>
        <a:lstStyle/>
        <a:p>
          <a:endParaRPr lang="en-US"/>
        </a:p>
      </dgm:t>
    </dgm:pt>
    <dgm:pt modelId="{DC29082C-A629-48BD-8E30-4EE0A1F0C6D0}">
      <dgm:prSet/>
      <dgm:spPr>
        <a:xfrm>
          <a:off x="1969848" y="1535014"/>
          <a:ext cx="1079977" cy="539988"/>
        </a:xfrm>
      </dgm:spPr>
      <dgm:t>
        <a:bodyPr/>
        <a:lstStyle/>
        <a:p>
          <a:pPr marR="0" algn="ctr" rtl="0"/>
          <a:r>
            <a:rPr lang="en-US" b="0" i="0" u="none" strike="noStrike" baseline="0" dirty="0" smtClean="0">
              <a:latin typeface="Calibri"/>
              <a:ea typeface="+mn-ea"/>
              <a:cs typeface="+mn-cs"/>
            </a:rPr>
            <a:t>Interview of Sudden Death of Military Colleague; n=up to 50.</a:t>
          </a:r>
        </a:p>
      </dgm:t>
    </dgm:pt>
    <dgm:pt modelId="{DB9870D2-3C48-4311-A3A8-DF24CE9F5E83}" type="parTrans" cxnId="{3BD0F36B-AE8B-450E-9025-3D147883B696}">
      <dgm:prSet/>
      <dgm:spPr>
        <a:xfrm>
          <a:off x="2464117" y="1308219"/>
          <a:ext cx="91440" cy="226795"/>
        </a:xfrm>
      </dgm:spPr>
      <dgm:t>
        <a:bodyPr/>
        <a:lstStyle/>
        <a:p>
          <a:endParaRPr lang="en-US"/>
        </a:p>
      </dgm:t>
    </dgm:pt>
    <dgm:pt modelId="{5CA24691-C95C-4FD5-9EC1-A41E93405067}" type="sibTrans" cxnId="{3BD0F36B-AE8B-450E-9025-3D147883B696}">
      <dgm:prSet/>
      <dgm:spPr/>
      <dgm:t>
        <a:bodyPr/>
        <a:lstStyle/>
        <a:p>
          <a:endParaRPr lang="en-US"/>
        </a:p>
      </dgm:t>
    </dgm:pt>
    <dgm:pt modelId="{6F4F944D-B932-43D3-B736-9A75932634DD}">
      <dgm:prSet/>
      <dgm:spPr>
        <a:xfrm>
          <a:off x="3276621" y="768230"/>
          <a:ext cx="1079977" cy="539988"/>
        </a:xfrm>
      </dgm:spPr>
      <dgm:t>
        <a:bodyPr/>
        <a:lstStyle/>
        <a:p>
          <a:pPr marR="0" rtl="0"/>
          <a:r>
            <a:rPr lang="en-US" b="0" i="0" u="none" strike="noStrike" baseline="0" dirty="0" smtClean="0">
              <a:latin typeface="Calibri"/>
              <a:ea typeface="+mn-ea"/>
              <a:cs typeface="+mn-cs"/>
            </a:rPr>
            <a:t>Online Survey No  Exposure ; n=200.    </a:t>
          </a:r>
          <a:endParaRPr lang="en-US" dirty="0" smtClean="0">
            <a:latin typeface="Calibri"/>
            <a:ea typeface="+mn-ea"/>
            <a:cs typeface="+mn-cs"/>
          </a:endParaRPr>
        </a:p>
      </dgm:t>
    </dgm:pt>
    <dgm:pt modelId="{9C23F7D7-A057-4FAA-9E04-B93E779E6B28}" type="parTrans" cxnId="{5EF246CB-7A4C-46C6-BC35-3558944F9F3D}">
      <dgm:prSet/>
      <dgm:spPr>
        <a:xfrm>
          <a:off x="2509837" y="541435"/>
          <a:ext cx="1306772" cy="226795"/>
        </a:xfrm>
      </dgm:spPr>
      <dgm:t>
        <a:bodyPr/>
        <a:lstStyle/>
        <a:p>
          <a:endParaRPr lang="en-US"/>
        </a:p>
      </dgm:t>
    </dgm:pt>
    <dgm:pt modelId="{FCFF4B4F-A7ED-4EA8-AF89-A39A85291B2A}" type="sibTrans" cxnId="{5EF246CB-7A4C-46C6-BC35-3558944F9F3D}">
      <dgm:prSet/>
      <dgm:spPr/>
      <dgm:t>
        <a:bodyPr/>
        <a:lstStyle/>
        <a:p>
          <a:endParaRPr lang="en-US"/>
        </a:p>
      </dgm:t>
    </dgm:pt>
    <dgm:pt modelId="{75E574C8-6A29-42F8-9C0F-97984C0E5622}" type="pres">
      <dgm:prSet presAssocID="{1E7A542B-FFF6-4AA5-85CD-09B2BBCA6E09}" presName="hierChild1" presStyleCnt="0">
        <dgm:presLayoutVars>
          <dgm:orgChart val="1"/>
          <dgm:chPref val="1"/>
          <dgm:dir/>
          <dgm:animOne val="branch"/>
          <dgm:animLvl val="lvl"/>
          <dgm:resizeHandles/>
        </dgm:presLayoutVars>
      </dgm:prSet>
      <dgm:spPr/>
    </dgm:pt>
    <dgm:pt modelId="{2EAD7B5C-3EE4-4A3C-AD6D-5C018C179C0A}" type="pres">
      <dgm:prSet presAssocID="{053B29AA-72D5-4182-84B0-2D05EB862C2A}" presName="hierRoot1" presStyleCnt="0">
        <dgm:presLayoutVars>
          <dgm:hierBranch/>
        </dgm:presLayoutVars>
      </dgm:prSet>
      <dgm:spPr/>
    </dgm:pt>
    <dgm:pt modelId="{857175AF-7594-43F9-A1F8-15785D654BA0}" type="pres">
      <dgm:prSet presAssocID="{053B29AA-72D5-4182-84B0-2D05EB862C2A}" presName="rootComposite1" presStyleCnt="0"/>
      <dgm:spPr/>
    </dgm:pt>
    <dgm:pt modelId="{5AAA5B72-A6A5-492B-BD27-1F2BFD687219}" type="pres">
      <dgm:prSet presAssocID="{053B29AA-72D5-4182-84B0-2D05EB862C2A}" presName="rootText1" presStyleLbl="node0" presStyleIdx="0" presStyleCnt="1">
        <dgm:presLayoutVars>
          <dgm:chPref val="3"/>
        </dgm:presLayoutVars>
      </dgm:prSet>
      <dgm:spPr/>
      <dgm:t>
        <a:bodyPr/>
        <a:lstStyle/>
        <a:p>
          <a:endParaRPr lang="en-US"/>
        </a:p>
      </dgm:t>
    </dgm:pt>
    <dgm:pt modelId="{2E2AC21D-CEB9-4953-9A3A-26B32190D3C3}" type="pres">
      <dgm:prSet presAssocID="{053B29AA-72D5-4182-84B0-2D05EB862C2A}" presName="rootConnector1" presStyleLbl="node1" presStyleIdx="0" presStyleCnt="0"/>
      <dgm:spPr/>
      <dgm:t>
        <a:bodyPr/>
        <a:lstStyle/>
        <a:p>
          <a:endParaRPr lang="en-US"/>
        </a:p>
      </dgm:t>
    </dgm:pt>
    <dgm:pt modelId="{A65FF907-C259-4CB1-A9F9-5DC12EC1F259}" type="pres">
      <dgm:prSet presAssocID="{053B29AA-72D5-4182-84B0-2D05EB862C2A}" presName="hierChild2" presStyleCnt="0"/>
      <dgm:spPr/>
    </dgm:pt>
    <dgm:pt modelId="{7A859E21-8D1D-4CBE-9B16-7E3AEE1A9130}" type="pres">
      <dgm:prSet presAssocID="{5A170D6C-0087-44EC-862A-81083B390DF4}" presName="Name35" presStyleLbl="parChTrans1D2" presStyleIdx="0" presStyleCnt="3"/>
      <dgm:spPr/>
      <dgm:t>
        <a:bodyPr/>
        <a:lstStyle/>
        <a:p>
          <a:endParaRPr lang="en-US"/>
        </a:p>
      </dgm:t>
    </dgm:pt>
    <dgm:pt modelId="{DAB85308-98CB-4101-BA9A-4581DA6A424D}" type="pres">
      <dgm:prSet presAssocID="{713C497E-F7A6-431B-AA09-E662411366FC}" presName="hierRoot2" presStyleCnt="0">
        <dgm:presLayoutVars>
          <dgm:hierBranch/>
        </dgm:presLayoutVars>
      </dgm:prSet>
      <dgm:spPr/>
    </dgm:pt>
    <dgm:pt modelId="{26CD882E-F16D-4CAD-9C12-907AB6BECDB2}" type="pres">
      <dgm:prSet presAssocID="{713C497E-F7A6-431B-AA09-E662411366FC}" presName="rootComposite" presStyleCnt="0"/>
      <dgm:spPr/>
    </dgm:pt>
    <dgm:pt modelId="{096EEC9C-BF48-4EBC-BCCB-7B2BBC3841B4}" type="pres">
      <dgm:prSet presAssocID="{713C497E-F7A6-431B-AA09-E662411366FC}" presName="rootText" presStyleLbl="node2" presStyleIdx="0" presStyleCnt="3">
        <dgm:presLayoutVars>
          <dgm:chPref val="3"/>
        </dgm:presLayoutVars>
      </dgm:prSet>
      <dgm:spPr/>
      <dgm:t>
        <a:bodyPr/>
        <a:lstStyle/>
        <a:p>
          <a:endParaRPr lang="en-US"/>
        </a:p>
      </dgm:t>
    </dgm:pt>
    <dgm:pt modelId="{8A03BAFA-D13D-45CE-AAAB-5835356A1CCE}" type="pres">
      <dgm:prSet presAssocID="{713C497E-F7A6-431B-AA09-E662411366FC}" presName="rootConnector" presStyleLbl="node2" presStyleIdx="0" presStyleCnt="3"/>
      <dgm:spPr/>
      <dgm:t>
        <a:bodyPr/>
        <a:lstStyle/>
        <a:p>
          <a:endParaRPr lang="en-US"/>
        </a:p>
      </dgm:t>
    </dgm:pt>
    <dgm:pt modelId="{B2A9D098-2115-4220-AB0F-AFA54042447A}" type="pres">
      <dgm:prSet presAssocID="{713C497E-F7A6-431B-AA09-E662411366FC}" presName="hierChild4" presStyleCnt="0"/>
      <dgm:spPr/>
    </dgm:pt>
    <dgm:pt modelId="{CFCE5082-72C2-460E-9831-3DBA3899A7C7}" type="pres">
      <dgm:prSet presAssocID="{3F6C37A4-74EE-4655-A36C-2BC3E18C8F0A}" presName="Name35" presStyleLbl="parChTrans1D3" presStyleIdx="0" presStyleCnt="2"/>
      <dgm:spPr/>
      <dgm:t>
        <a:bodyPr/>
        <a:lstStyle/>
        <a:p>
          <a:endParaRPr lang="en-US"/>
        </a:p>
      </dgm:t>
    </dgm:pt>
    <dgm:pt modelId="{D706F0AC-23D0-4D06-BD84-CE65DC86EE0D}" type="pres">
      <dgm:prSet presAssocID="{ECC64F5E-486C-4C39-8FF4-7869355AEA43}" presName="hierRoot2" presStyleCnt="0">
        <dgm:presLayoutVars>
          <dgm:hierBranch val="r"/>
        </dgm:presLayoutVars>
      </dgm:prSet>
      <dgm:spPr/>
    </dgm:pt>
    <dgm:pt modelId="{CA93765E-4EC7-46DF-BD97-BF4B5ABB4A37}" type="pres">
      <dgm:prSet presAssocID="{ECC64F5E-486C-4C39-8FF4-7869355AEA43}" presName="rootComposite" presStyleCnt="0"/>
      <dgm:spPr/>
    </dgm:pt>
    <dgm:pt modelId="{44675CE4-08DB-4242-B28F-1DF2C71BB1A9}" type="pres">
      <dgm:prSet presAssocID="{ECC64F5E-486C-4C39-8FF4-7869355AEA43}" presName="rootText" presStyleLbl="node3" presStyleIdx="0" presStyleCnt="2">
        <dgm:presLayoutVars>
          <dgm:chPref val="3"/>
        </dgm:presLayoutVars>
      </dgm:prSet>
      <dgm:spPr/>
      <dgm:t>
        <a:bodyPr/>
        <a:lstStyle/>
        <a:p>
          <a:endParaRPr lang="en-US"/>
        </a:p>
      </dgm:t>
    </dgm:pt>
    <dgm:pt modelId="{23317CC3-D846-46C3-85E9-C81BF1C6AC0F}" type="pres">
      <dgm:prSet presAssocID="{ECC64F5E-486C-4C39-8FF4-7869355AEA43}" presName="rootConnector" presStyleLbl="node3" presStyleIdx="0" presStyleCnt="2"/>
      <dgm:spPr/>
      <dgm:t>
        <a:bodyPr/>
        <a:lstStyle/>
        <a:p>
          <a:endParaRPr lang="en-US"/>
        </a:p>
      </dgm:t>
    </dgm:pt>
    <dgm:pt modelId="{4C6511C5-E431-4CB5-AAF8-BAA5B94AB75D}" type="pres">
      <dgm:prSet presAssocID="{ECC64F5E-486C-4C39-8FF4-7869355AEA43}" presName="hierChild4" presStyleCnt="0"/>
      <dgm:spPr/>
    </dgm:pt>
    <dgm:pt modelId="{94A2FFD8-26F8-49C8-99E4-A54935B9438E}" type="pres">
      <dgm:prSet presAssocID="{ECC64F5E-486C-4C39-8FF4-7869355AEA43}" presName="hierChild5" presStyleCnt="0"/>
      <dgm:spPr/>
    </dgm:pt>
    <dgm:pt modelId="{408E79B9-85A6-4CC3-A5D8-1FDCD95F80A3}" type="pres">
      <dgm:prSet presAssocID="{713C497E-F7A6-431B-AA09-E662411366FC}" presName="hierChild5" presStyleCnt="0"/>
      <dgm:spPr/>
    </dgm:pt>
    <dgm:pt modelId="{991D4481-B40B-4C7B-A70E-907B9CB5889A}" type="pres">
      <dgm:prSet presAssocID="{9935CF9E-33C1-44FE-9D06-FE3E747C1021}" presName="Name35" presStyleLbl="parChTrans1D2" presStyleIdx="1" presStyleCnt="3"/>
      <dgm:spPr/>
      <dgm:t>
        <a:bodyPr/>
        <a:lstStyle/>
        <a:p>
          <a:endParaRPr lang="en-US"/>
        </a:p>
      </dgm:t>
    </dgm:pt>
    <dgm:pt modelId="{BA1F2590-0BE2-4F7C-993D-0811A322AAF9}" type="pres">
      <dgm:prSet presAssocID="{02567EDA-21FD-4BD4-A060-1EC7F53B1CB2}" presName="hierRoot2" presStyleCnt="0">
        <dgm:presLayoutVars>
          <dgm:hierBranch/>
        </dgm:presLayoutVars>
      </dgm:prSet>
      <dgm:spPr/>
    </dgm:pt>
    <dgm:pt modelId="{EBBB3C24-7A6B-4E7E-9E4A-8D00246EFDED}" type="pres">
      <dgm:prSet presAssocID="{02567EDA-21FD-4BD4-A060-1EC7F53B1CB2}" presName="rootComposite" presStyleCnt="0"/>
      <dgm:spPr/>
    </dgm:pt>
    <dgm:pt modelId="{E2A127B5-8438-4E98-8B71-0C97B0532D4D}" type="pres">
      <dgm:prSet presAssocID="{02567EDA-21FD-4BD4-A060-1EC7F53B1CB2}" presName="rootText" presStyleLbl="node2" presStyleIdx="1" presStyleCnt="3">
        <dgm:presLayoutVars>
          <dgm:chPref val="3"/>
        </dgm:presLayoutVars>
      </dgm:prSet>
      <dgm:spPr/>
      <dgm:t>
        <a:bodyPr/>
        <a:lstStyle/>
        <a:p>
          <a:endParaRPr lang="en-US"/>
        </a:p>
      </dgm:t>
    </dgm:pt>
    <dgm:pt modelId="{92866FAF-138B-4FF3-BAA3-47103F35D3CA}" type="pres">
      <dgm:prSet presAssocID="{02567EDA-21FD-4BD4-A060-1EC7F53B1CB2}" presName="rootConnector" presStyleLbl="node2" presStyleIdx="1" presStyleCnt="3"/>
      <dgm:spPr/>
      <dgm:t>
        <a:bodyPr/>
        <a:lstStyle/>
        <a:p>
          <a:endParaRPr lang="en-US"/>
        </a:p>
      </dgm:t>
    </dgm:pt>
    <dgm:pt modelId="{1998DA83-5404-4A57-8AA7-74BC202A30A3}" type="pres">
      <dgm:prSet presAssocID="{02567EDA-21FD-4BD4-A060-1EC7F53B1CB2}" presName="hierChild4" presStyleCnt="0"/>
      <dgm:spPr/>
    </dgm:pt>
    <dgm:pt modelId="{C999927B-9E4B-49C5-A82D-128F5333F05A}" type="pres">
      <dgm:prSet presAssocID="{DB9870D2-3C48-4311-A3A8-DF24CE9F5E83}" presName="Name35" presStyleLbl="parChTrans1D3" presStyleIdx="1" presStyleCnt="2"/>
      <dgm:spPr/>
      <dgm:t>
        <a:bodyPr/>
        <a:lstStyle/>
        <a:p>
          <a:endParaRPr lang="en-US"/>
        </a:p>
      </dgm:t>
    </dgm:pt>
    <dgm:pt modelId="{5B849F0B-B411-4A16-BD1A-A33661F7BD47}" type="pres">
      <dgm:prSet presAssocID="{DC29082C-A629-48BD-8E30-4EE0A1F0C6D0}" presName="hierRoot2" presStyleCnt="0">
        <dgm:presLayoutVars>
          <dgm:hierBranch val="r"/>
        </dgm:presLayoutVars>
      </dgm:prSet>
      <dgm:spPr/>
    </dgm:pt>
    <dgm:pt modelId="{E68BA8C6-D1D7-4846-9197-5F88DB6C2D40}" type="pres">
      <dgm:prSet presAssocID="{DC29082C-A629-48BD-8E30-4EE0A1F0C6D0}" presName="rootComposite" presStyleCnt="0"/>
      <dgm:spPr/>
    </dgm:pt>
    <dgm:pt modelId="{CB7A63F7-FA77-481A-A0CB-F1A378062B9B}" type="pres">
      <dgm:prSet presAssocID="{DC29082C-A629-48BD-8E30-4EE0A1F0C6D0}" presName="rootText" presStyleLbl="node3" presStyleIdx="1" presStyleCnt="2">
        <dgm:presLayoutVars>
          <dgm:chPref val="3"/>
        </dgm:presLayoutVars>
      </dgm:prSet>
      <dgm:spPr/>
      <dgm:t>
        <a:bodyPr/>
        <a:lstStyle/>
        <a:p>
          <a:endParaRPr lang="en-US"/>
        </a:p>
      </dgm:t>
    </dgm:pt>
    <dgm:pt modelId="{610D17F0-EC78-4120-A148-208C2CBF42E5}" type="pres">
      <dgm:prSet presAssocID="{DC29082C-A629-48BD-8E30-4EE0A1F0C6D0}" presName="rootConnector" presStyleLbl="node3" presStyleIdx="1" presStyleCnt="2"/>
      <dgm:spPr/>
      <dgm:t>
        <a:bodyPr/>
        <a:lstStyle/>
        <a:p>
          <a:endParaRPr lang="en-US"/>
        </a:p>
      </dgm:t>
    </dgm:pt>
    <dgm:pt modelId="{5882E52E-2A76-45B4-8FC7-9A4E08036DC1}" type="pres">
      <dgm:prSet presAssocID="{DC29082C-A629-48BD-8E30-4EE0A1F0C6D0}" presName="hierChild4" presStyleCnt="0"/>
      <dgm:spPr/>
    </dgm:pt>
    <dgm:pt modelId="{6E24C9E3-D651-4EF0-A333-94583C0DC920}" type="pres">
      <dgm:prSet presAssocID="{DC29082C-A629-48BD-8E30-4EE0A1F0C6D0}" presName="hierChild5" presStyleCnt="0"/>
      <dgm:spPr/>
    </dgm:pt>
    <dgm:pt modelId="{1409FE37-18F0-477C-80E5-5564CBC1E737}" type="pres">
      <dgm:prSet presAssocID="{02567EDA-21FD-4BD4-A060-1EC7F53B1CB2}" presName="hierChild5" presStyleCnt="0"/>
      <dgm:spPr/>
    </dgm:pt>
    <dgm:pt modelId="{383353E1-23B0-44AA-BE74-D34CDC5DCEAD}" type="pres">
      <dgm:prSet presAssocID="{9C23F7D7-A057-4FAA-9E04-B93E779E6B28}" presName="Name35" presStyleLbl="parChTrans1D2" presStyleIdx="2" presStyleCnt="3"/>
      <dgm:spPr/>
      <dgm:t>
        <a:bodyPr/>
        <a:lstStyle/>
        <a:p>
          <a:endParaRPr lang="en-US"/>
        </a:p>
      </dgm:t>
    </dgm:pt>
    <dgm:pt modelId="{4308A338-1E69-41DB-9CDE-2BED076D1C35}" type="pres">
      <dgm:prSet presAssocID="{6F4F944D-B932-43D3-B736-9A75932634DD}" presName="hierRoot2" presStyleCnt="0">
        <dgm:presLayoutVars>
          <dgm:hierBranch val="init"/>
        </dgm:presLayoutVars>
      </dgm:prSet>
      <dgm:spPr/>
    </dgm:pt>
    <dgm:pt modelId="{E1DB5BE5-E0F4-409F-90AA-C7D5E8B7D114}" type="pres">
      <dgm:prSet presAssocID="{6F4F944D-B932-43D3-B736-9A75932634DD}" presName="rootComposite" presStyleCnt="0"/>
      <dgm:spPr/>
    </dgm:pt>
    <dgm:pt modelId="{BB25BEF8-9B50-498B-B08B-35FEC3CE253B}" type="pres">
      <dgm:prSet presAssocID="{6F4F944D-B932-43D3-B736-9A75932634DD}" presName="rootText" presStyleLbl="node2" presStyleIdx="2" presStyleCnt="3" custLinFactNeighborX="113" custLinFactNeighborY="1423">
        <dgm:presLayoutVars>
          <dgm:chPref val="3"/>
        </dgm:presLayoutVars>
      </dgm:prSet>
      <dgm:spPr/>
      <dgm:t>
        <a:bodyPr/>
        <a:lstStyle/>
        <a:p>
          <a:endParaRPr lang="en-US"/>
        </a:p>
      </dgm:t>
    </dgm:pt>
    <dgm:pt modelId="{3A021F02-9B40-4BB9-A643-52D319708F39}" type="pres">
      <dgm:prSet presAssocID="{6F4F944D-B932-43D3-B736-9A75932634DD}" presName="rootConnector" presStyleLbl="node2" presStyleIdx="2" presStyleCnt="3"/>
      <dgm:spPr/>
      <dgm:t>
        <a:bodyPr/>
        <a:lstStyle/>
        <a:p>
          <a:endParaRPr lang="en-US"/>
        </a:p>
      </dgm:t>
    </dgm:pt>
    <dgm:pt modelId="{DE3CE55B-9D0F-49A8-B165-E945B72F96E6}" type="pres">
      <dgm:prSet presAssocID="{6F4F944D-B932-43D3-B736-9A75932634DD}" presName="hierChild4" presStyleCnt="0"/>
      <dgm:spPr/>
    </dgm:pt>
    <dgm:pt modelId="{68B57399-0517-42F9-8565-C94DAAEBE9D7}" type="pres">
      <dgm:prSet presAssocID="{6F4F944D-B932-43D3-B736-9A75932634DD}" presName="hierChild5" presStyleCnt="0"/>
      <dgm:spPr/>
    </dgm:pt>
    <dgm:pt modelId="{13D73105-8D59-4865-9310-505B3B56DB0C}" type="pres">
      <dgm:prSet presAssocID="{053B29AA-72D5-4182-84B0-2D05EB862C2A}" presName="hierChild3" presStyleCnt="0"/>
      <dgm:spPr/>
    </dgm:pt>
  </dgm:ptLst>
  <dgm:cxnLst>
    <dgm:cxn modelId="{15F1D7A3-18C6-4AA1-97D2-D66F4BEC44F9}" type="presOf" srcId="{ECC64F5E-486C-4C39-8FF4-7869355AEA43}" destId="{44675CE4-08DB-4242-B28F-1DF2C71BB1A9}" srcOrd="0" destOrd="0" presId="urn:microsoft.com/office/officeart/2005/8/layout/orgChart1"/>
    <dgm:cxn modelId="{2FAB67E6-33AF-44BA-BADC-C8EA3F36480F}" type="presOf" srcId="{9C23F7D7-A057-4FAA-9E04-B93E779E6B28}" destId="{383353E1-23B0-44AA-BE74-D34CDC5DCEAD}" srcOrd="0" destOrd="0" presId="urn:microsoft.com/office/officeart/2005/8/layout/orgChart1"/>
    <dgm:cxn modelId="{B04BCEC4-1808-410C-A813-E202AF286D11}" srcId="{1E7A542B-FFF6-4AA5-85CD-09B2BBCA6E09}" destId="{053B29AA-72D5-4182-84B0-2D05EB862C2A}" srcOrd="0" destOrd="0" parTransId="{55E9CC7F-A525-49CD-801E-D80DCDD9A85D}" sibTransId="{2DE6AD2E-BA15-4CEB-9372-AC1465C1AFC6}"/>
    <dgm:cxn modelId="{E91B9E1A-2A81-4ABC-B549-291346D36D75}" type="presOf" srcId="{ECC64F5E-486C-4C39-8FF4-7869355AEA43}" destId="{23317CC3-D846-46C3-85E9-C81BF1C6AC0F}" srcOrd="1" destOrd="0" presId="urn:microsoft.com/office/officeart/2005/8/layout/orgChart1"/>
    <dgm:cxn modelId="{0FE775D6-49C9-4079-8BBA-974F626EAD66}" type="presOf" srcId="{DC29082C-A629-48BD-8E30-4EE0A1F0C6D0}" destId="{CB7A63F7-FA77-481A-A0CB-F1A378062B9B}" srcOrd="0" destOrd="0" presId="urn:microsoft.com/office/officeart/2005/8/layout/orgChart1"/>
    <dgm:cxn modelId="{E5EBC045-B5B2-49A9-83B0-FFC0CB9856EC}" type="presOf" srcId="{3F6C37A4-74EE-4655-A36C-2BC3E18C8F0A}" destId="{CFCE5082-72C2-460E-9831-3DBA3899A7C7}" srcOrd="0" destOrd="0" presId="urn:microsoft.com/office/officeart/2005/8/layout/orgChart1"/>
    <dgm:cxn modelId="{EE93223C-32CB-4741-AAF4-DCFB168E4FF2}" type="presOf" srcId="{713C497E-F7A6-431B-AA09-E662411366FC}" destId="{8A03BAFA-D13D-45CE-AAAB-5835356A1CCE}" srcOrd="1" destOrd="0" presId="urn:microsoft.com/office/officeart/2005/8/layout/orgChart1"/>
    <dgm:cxn modelId="{D9FFF653-7D10-4161-8633-F398892C5D94}" type="presOf" srcId="{6F4F944D-B932-43D3-B736-9A75932634DD}" destId="{BB25BEF8-9B50-498B-B08B-35FEC3CE253B}" srcOrd="0" destOrd="0" presId="urn:microsoft.com/office/officeart/2005/8/layout/orgChart1"/>
    <dgm:cxn modelId="{A19BEE88-1932-456F-A7EB-C5085D2FA390}" type="presOf" srcId="{DB9870D2-3C48-4311-A3A8-DF24CE9F5E83}" destId="{C999927B-9E4B-49C5-A82D-128F5333F05A}" srcOrd="0" destOrd="0" presId="urn:microsoft.com/office/officeart/2005/8/layout/orgChart1"/>
    <dgm:cxn modelId="{3BD0F36B-AE8B-450E-9025-3D147883B696}" srcId="{02567EDA-21FD-4BD4-A060-1EC7F53B1CB2}" destId="{DC29082C-A629-48BD-8E30-4EE0A1F0C6D0}" srcOrd="0" destOrd="0" parTransId="{DB9870D2-3C48-4311-A3A8-DF24CE9F5E83}" sibTransId="{5CA24691-C95C-4FD5-9EC1-A41E93405067}"/>
    <dgm:cxn modelId="{10714A67-70C1-4ACD-8C76-B54DACB84304}" type="presOf" srcId="{6F4F944D-B932-43D3-B736-9A75932634DD}" destId="{3A021F02-9B40-4BB9-A643-52D319708F39}" srcOrd="1" destOrd="0" presId="urn:microsoft.com/office/officeart/2005/8/layout/orgChart1"/>
    <dgm:cxn modelId="{685303B3-21FF-499B-9F7F-9E465298FD78}" srcId="{053B29AA-72D5-4182-84B0-2D05EB862C2A}" destId="{02567EDA-21FD-4BD4-A060-1EC7F53B1CB2}" srcOrd="1" destOrd="0" parTransId="{9935CF9E-33C1-44FE-9D06-FE3E747C1021}" sibTransId="{1DD76D0B-3DCD-4BB5-B0B3-127F18E621AA}"/>
    <dgm:cxn modelId="{BE39AC7A-A867-4BCA-AAA0-3D245AEDDBAF}" srcId="{053B29AA-72D5-4182-84B0-2D05EB862C2A}" destId="{713C497E-F7A6-431B-AA09-E662411366FC}" srcOrd="0" destOrd="0" parTransId="{5A170D6C-0087-44EC-862A-81083B390DF4}" sibTransId="{05C05D96-96FA-4F71-AD65-37815E95D83A}"/>
    <dgm:cxn modelId="{88216EE4-EB4C-434B-B6B7-E82693DC85C4}" type="presOf" srcId="{053B29AA-72D5-4182-84B0-2D05EB862C2A}" destId="{5AAA5B72-A6A5-492B-BD27-1F2BFD687219}" srcOrd="0" destOrd="0" presId="urn:microsoft.com/office/officeart/2005/8/layout/orgChart1"/>
    <dgm:cxn modelId="{5EF246CB-7A4C-46C6-BC35-3558944F9F3D}" srcId="{053B29AA-72D5-4182-84B0-2D05EB862C2A}" destId="{6F4F944D-B932-43D3-B736-9A75932634DD}" srcOrd="2" destOrd="0" parTransId="{9C23F7D7-A057-4FAA-9E04-B93E779E6B28}" sibTransId="{FCFF4B4F-A7ED-4EA8-AF89-A39A85291B2A}"/>
    <dgm:cxn modelId="{E41383BD-733A-4E51-A53E-0E7DEA093124}" type="presOf" srcId="{053B29AA-72D5-4182-84B0-2D05EB862C2A}" destId="{2E2AC21D-CEB9-4953-9A3A-26B32190D3C3}" srcOrd="1" destOrd="0" presId="urn:microsoft.com/office/officeart/2005/8/layout/orgChart1"/>
    <dgm:cxn modelId="{D56B8DB7-FDFA-4F21-A352-D3AB30523EDA}" type="presOf" srcId="{9935CF9E-33C1-44FE-9D06-FE3E747C1021}" destId="{991D4481-B40B-4C7B-A70E-907B9CB5889A}" srcOrd="0" destOrd="0" presId="urn:microsoft.com/office/officeart/2005/8/layout/orgChart1"/>
    <dgm:cxn modelId="{2172A5FE-2DD5-4A07-835F-25C656C85927}" type="presOf" srcId="{1E7A542B-FFF6-4AA5-85CD-09B2BBCA6E09}" destId="{75E574C8-6A29-42F8-9C0F-97984C0E5622}" srcOrd="0" destOrd="0" presId="urn:microsoft.com/office/officeart/2005/8/layout/orgChart1"/>
    <dgm:cxn modelId="{6FB2B392-2F3C-44D2-9F42-67852243E353}" srcId="{713C497E-F7A6-431B-AA09-E662411366FC}" destId="{ECC64F5E-486C-4C39-8FF4-7869355AEA43}" srcOrd="0" destOrd="0" parTransId="{3F6C37A4-74EE-4655-A36C-2BC3E18C8F0A}" sibTransId="{EFED6BBB-13C4-480F-A63F-7F4AE55845FE}"/>
    <dgm:cxn modelId="{3C41466A-4612-47BC-A9D3-226487360D71}" type="presOf" srcId="{713C497E-F7A6-431B-AA09-E662411366FC}" destId="{096EEC9C-BF48-4EBC-BCCB-7B2BBC3841B4}" srcOrd="0" destOrd="0" presId="urn:microsoft.com/office/officeart/2005/8/layout/orgChart1"/>
    <dgm:cxn modelId="{6C7E0058-1EF6-426E-9B9D-B4AD9A89E58E}" type="presOf" srcId="{02567EDA-21FD-4BD4-A060-1EC7F53B1CB2}" destId="{92866FAF-138B-4FF3-BAA3-47103F35D3CA}" srcOrd="1" destOrd="0" presId="urn:microsoft.com/office/officeart/2005/8/layout/orgChart1"/>
    <dgm:cxn modelId="{67F971FD-178B-4FA4-97F3-38D2FF1DC0F1}" type="presOf" srcId="{5A170D6C-0087-44EC-862A-81083B390DF4}" destId="{7A859E21-8D1D-4CBE-9B16-7E3AEE1A9130}" srcOrd="0" destOrd="0" presId="urn:microsoft.com/office/officeart/2005/8/layout/orgChart1"/>
    <dgm:cxn modelId="{70ADD3B3-4948-41DE-9299-4E26F541964C}" type="presOf" srcId="{DC29082C-A629-48BD-8E30-4EE0A1F0C6D0}" destId="{610D17F0-EC78-4120-A148-208C2CBF42E5}" srcOrd="1" destOrd="0" presId="urn:microsoft.com/office/officeart/2005/8/layout/orgChart1"/>
    <dgm:cxn modelId="{66F607C2-3277-42FB-8468-0823208DA4E7}" type="presOf" srcId="{02567EDA-21FD-4BD4-A060-1EC7F53B1CB2}" destId="{E2A127B5-8438-4E98-8B71-0C97B0532D4D}" srcOrd="0" destOrd="0" presId="urn:microsoft.com/office/officeart/2005/8/layout/orgChart1"/>
    <dgm:cxn modelId="{AF661E0E-7698-483F-A081-6C50E79B20F8}" type="presParOf" srcId="{75E574C8-6A29-42F8-9C0F-97984C0E5622}" destId="{2EAD7B5C-3EE4-4A3C-AD6D-5C018C179C0A}" srcOrd="0" destOrd="0" presId="urn:microsoft.com/office/officeart/2005/8/layout/orgChart1"/>
    <dgm:cxn modelId="{EBE53F5E-3983-4BEF-88F8-6E641B9993E8}" type="presParOf" srcId="{2EAD7B5C-3EE4-4A3C-AD6D-5C018C179C0A}" destId="{857175AF-7594-43F9-A1F8-15785D654BA0}" srcOrd="0" destOrd="0" presId="urn:microsoft.com/office/officeart/2005/8/layout/orgChart1"/>
    <dgm:cxn modelId="{D647CD3F-524A-4032-A568-0CE0DEDFD1D3}" type="presParOf" srcId="{857175AF-7594-43F9-A1F8-15785D654BA0}" destId="{5AAA5B72-A6A5-492B-BD27-1F2BFD687219}" srcOrd="0" destOrd="0" presId="urn:microsoft.com/office/officeart/2005/8/layout/orgChart1"/>
    <dgm:cxn modelId="{47D27C53-3395-4A36-AE93-4A00FFDBC163}" type="presParOf" srcId="{857175AF-7594-43F9-A1F8-15785D654BA0}" destId="{2E2AC21D-CEB9-4953-9A3A-26B32190D3C3}" srcOrd="1" destOrd="0" presId="urn:microsoft.com/office/officeart/2005/8/layout/orgChart1"/>
    <dgm:cxn modelId="{CD2C9A88-2A4B-4034-99DF-4F7015E07968}" type="presParOf" srcId="{2EAD7B5C-3EE4-4A3C-AD6D-5C018C179C0A}" destId="{A65FF907-C259-4CB1-A9F9-5DC12EC1F259}" srcOrd="1" destOrd="0" presId="urn:microsoft.com/office/officeart/2005/8/layout/orgChart1"/>
    <dgm:cxn modelId="{8B66955F-32E0-47C7-BC0A-DF1961186384}" type="presParOf" srcId="{A65FF907-C259-4CB1-A9F9-5DC12EC1F259}" destId="{7A859E21-8D1D-4CBE-9B16-7E3AEE1A9130}" srcOrd="0" destOrd="0" presId="urn:microsoft.com/office/officeart/2005/8/layout/orgChart1"/>
    <dgm:cxn modelId="{6D51C76E-73A7-4784-9439-57CFC2555C39}" type="presParOf" srcId="{A65FF907-C259-4CB1-A9F9-5DC12EC1F259}" destId="{DAB85308-98CB-4101-BA9A-4581DA6A424D}" srcOrd="1" destOrd="0" presId="urn:microsoft.com/office/officeart/2005/8/layout/orgChart1"/>
    <dgm:cxn modelId="{A8227E0F-4667-43C8-835D-26B370C36FBA}" type="presParOf" srcId="{DAB85308-98CB-4101-BA9A-4581DA6A424D}" destId="{26CD882E-F16D-4CAD-9C12-907AB6BECDB2}" srcOrd="0" destOrd="0" presId="urn:microsoft.com/office/officeart/2005/8/layout/orgChart1"/>
    <dgm:cxn modelId="{CADAFE83-0B02-497D-B398-C52DCF3366D9}" type="presParOf" srcId="{26CD882E-F16D-4CAD-9C12-907AB6BECDB2}" destId="{096EEC9C-BF48-4EBC-BCCB-7B2BBC3841B4}" srcOrd="0" destOrd="0" presId="urn:microsoft.com/office/officeart/2005/8/layout/orgChart1"/>
    <dgm:cxn modelId="{90C8324F-919C-44BD-BD14-7409F92CCC78}" type="presParOf" srcId="{26CD882E-F16D-4CAD-9C12-907AB6BECDB2}" destId="{8A03BAFA-D13D-45CE-AAAB-5835356A1CCE}" srcOrd="1" destOrd="0" presId="urn:microsoft.com/office/officeart/2005/8/layout/orgChart1"/>
    <dgm:cxn modelId="{72B4EADA-3868-4D59-A05E-A41C4DB520EE}" type="presParOf" srcId="{DAB85308-98CB-4101-BA9A-4581DA6A424D}" destId="{B2A9D098-2115-4220-AB0F-AFA54042447A}" srcOrd="1" destOrd="0" presId="urn:microsoft.com/office/officeart/2005/8/layout/orgChart1"/>
    <dgm:cxn modelId="{7BE7344A-C7DD-4819-873A-862AB593A722}" type="presParOf" srcId="{B2A9D098-2115-4220-AB0F-AFA54042447A}" destId="{CFCE5082-72C2-460E-9831-3DBA3899A7C7}" srcOrd="0" destOrd="0" presId="urn:microsoft.com/office/officeart/2005/8/layout/orgChart1"/>
    <dgm:cxn modelId="{686C4A02-06DD-4553-A837-0E0019C3F722}" type="presParOf" srcId="{B2A9D098-2115-4220-AB0F-AFA54042447A}" destId="{D706F0AC-23D0-4D06-BD84-CE65DC86EE0D}" srcOrd="1" destOrd="0" presId="urn:microsoft.com/office/officeart/2005/8/layout/orgChart1"/>
    <dgm:cxn modelId="{7187BDA0-27E8-4894-A4D6-8331F2854E06}" type="presParOf" srcId="{D706F0AC-23D0-4D06-BD84-CE65DC86EE0D}" destId="{CA93765E-4EC7-46DF-BD97-BF4B5ABB4A37}" srcOrd="0" destOrd="0" presId="urn:microsoft.com/office/officeart/2005/8/layout/orgChart1"/>
    <dgm:cxn modelId="{ECB37017-FF18-4D30-B752-231C58D6919A}" type="presParOf" srcId="{CA93765E-4EC7-46DF-BD97-BF4B5ABB4A37}" destId="{44675CE4-08DB-4242-B28F-1DF2C71BB1A9}" srcOrd="0" destOrd="0" presId="urn:microsoft.com/office/officeart/2005/8/layout/orgChart1"/>
    <dgm:cxn modelId="{FD05BA46-1346-431B-895B-00F0D031A6CF}" type="presParOf" srcId="{CA93765E-4EC7-46DF-BD97-BF4B5ABB4A37}" destId="{23317CC3-D846-46C3-85E9-C81BF1C6AC0F}" srcOrd="1" destOrd="0" presId="urn:microsoft.com/office/officeart/2005/8/layout/orgChart1"/>
    <dgm:cxn modelId="{1F24D658-C27F-419B-891F-35E64C2357E9}" type="presParOf" srcId="{D706F0AC-23D0-4D06-BD84-CE65DC86EE0D}" destId="{4C6511C5-E431-4CB5-AAF8-BAA5B94AB75D}" srcOrd="1" destOrd="0" presId="urn:microsoft.com/office/officeart/2005/8/layout/orgChart1"/>
    <dgm:cxn modelId="{8938B0B8-FA25-4922-90E8-ADB1721E58E6}" type="presParOf" srcId="{D706F0AC-23D0-4D06-BD84-CE65DC86EE0D}" destId="{94A2FFD8-26F8-49C8-99E4-A54935B9438E}" srcOrd="2" destOrd="0" presId="urn:microsoft.com/office/officeart/2005/8/layout/orgChart1"/>
    <dgm:cxn modelId="{CCED82F8-D889-4FBF-8EB9-1231763CE55F}" type="presParOf" srcId="{DAB85308-98CB-4101-BA9A-4581DA6A424D}" destId="{408E79B9-85A6-4CC3-A5D8-1FDCD95F80A3}" srcOrd="2" destOrd="0" presId="urn:microsoft.com/office/officeart/2005/8/layout/orgChart1"/>
    <dgm:cxn modelId="{1D6A8878-BD20-49AD-8FA4-EB732A44CC33}" type="presParOf" srcId="{A65FF907-C259-4CB1-A9F9-5DC12EC1F259}" destId="{991D4481-B40B-4C7B-A70E-907B9CB5889A}" srcOrd="2" destOrd="0" presId="urn:microsoft.com/office/officeart/2005/8/layout/orgChart1"/>
    <dgm:cxn modelId="{F7A6F3D0-1324-47CF-BE01-6490B27D83CF}" type="presParOf" srcId="{A65FF907-C259-4CB1-A9F9-5DC12EC1F259}" destId="{BA1F2590-0BE2-4F7C-993D-0811A322AAF9}" srcOrd="3" destOrd="0" presId="urn:microsoft.com/office/officeart/2005/8/layout/orgChart1"/>
    <dgm:cxn modelId="{153030FC-C051-4402-A9F1-F1483EAFB3DA}" type="presParOf" srcId="{BA1F2590-0BE2-4F7C-993D-0811A322AAF9}" destId="{EBBB3C24-7A6B-4E7E-9E4A-8D00246EFDED}" srcOrd="0" destOrd="0" presId="urn:microsoft.com/office/officeart/2005/8/layout/orgChart1"/>
    <dgm:cxn modelId="{028B68F7-14FE-41B0-8524-FA4E8B658AE0}" type="presParOf" srcId="{EBBB3C24-7A6B-4E7E-9E4A-8D00246EFDED}" destId="{E2A127B5-8438-4E98-8B71-0C97B0532D4D}" srcOrd="0" destOrd="0" presId="urn:microsoft.com/office/officeart/2005/8/layout/orgChart1"/>
    <dgm:cxn modelId="{F103305F-7F87-4A63-A160-0ECE1606CE21}" type="presParOf" srcId="{EBBB3C24-7A6B-4E7E-9E4A-8D00246EFDED}" destId="{92866FAF-138B-4FF3-BAA3-47103F35D3CA}" srcOrd="1" destOrd="0" presId="urn:microsoft.com/office/officeart/2005/8/layout/orgChart1"/>
    <dgm:cxn modelId="{9475193D-F0CD-4B45-AA09-7181112FCA48}" type="presParOf" srcId="{BA1F2590-0BE2-4F7C-993D-0811A322AAF9}" destId="{1998DA83-5404-4A57-8AA7-74BC202A30A3}" srcOrd="1" destOrd="0" presId="urn:microsoft.com/office/officeart/2005/8/layout/orgChart1"/>
    <dgm:cxn modelId="{65AD7AC4-2AB4-453B-AE18-C2FC3C6DC8EC}" type="presParOf" srcId="{1998DA83-5404-4A57-8AA7-74BC202A30A3}" destId="{C999927B-9E4B-49C5-A82D-128F5333F05A}" srcOrd="0" destOrd="0" presId="urn:microsoft.com/office/officeart/2005/8/layout/orgChart1"/>
    <dgm:cxn modelId="{DBE1FA48-BA06-4B3C-96A7-D28BC651C5B5}" type="presParOf" srcId="{1998DA83-5404-4A57-8AA7-74BC202A30A3}" destId="{5B849F0B-B411-4A16-BD1A-A33661F7BD47}" srcOrd="1" destOrd="0" presId="urn:microsoft.com/office/officeart/2005/8/layout/orgChart1"/>
    <dgm:cxn modelId="{786DE92F-61CF-47C8-BD23-BA5C31A7F2A7}" type="presParOf" srcId="{5B849F0B-B411-4A16-BD1A-A33661F7BD47}" destId="{E68BA8C6-D1D7-4846-9197-5F88DB6C2D40}" srcOrd="0" destOrd="0" presId="urn:microsoft.com/office/officeart/2005/8/layout/orgChart1"/>
    <dgm:cxn modelId="{B582585D-C89A-4C0E-945F-50E495176EC5}" type="presParOf" srcId="{E68BA8C6-D1D7-4846-9197-5F88DB6C2D40}" destId="{CB7A63F7-FA77-481A-A0CB-F1A378062B9B}" srcOrd="0" destOrd="0" presId="urn:microsoft.com/office/officeart/2005/8/layout/orgChart1"/>
    <dgm:cxn modelId="{B1BE5191-115A-404F-84B9-08D7C3AA224E}" type="presParOf" srcId="{E68BA8C6-D1D7-4846-9197-5F88DB6C2D40}" destId="{610D17F0-EC78-4120-A148-208C2CBF42E5}" srcOrd="1" destOrd="0" presId="urn:microsoft.com/office/officeart/2005/8/layout/orgChart1"/>
    <dgm:cxn modelId="{F21D96E3-786F-46A2-9BB7-3F24EE1BC368}" type="presParOf" srcId="{5B849F0B-B411-4A16-BD1A-A33661F7BD47}" destId="{5882E52E-2A76-45B4-8FC7-9A4E08036DC1}" srcOrd="1" destOrd="0" presId="urn:microsoft.com/office/officeart/2005/8/layout/orgChart1"/>
    <dgm:cxn modelId="{A0B6C71C-D6CE-4F7A-9F5F-21CD9F8404FA}" type="presParOf" srcId="{5B849F0B-B411-4A16-BD1A-A33661F7BD47}" destId="{6E24C9E3-D651-4EF0-A333-94583C0DC920}" srcOrd="2" destOrd="0" presId="urn:microsoft.com/office/officeart/2005/8/layout/orgChart1"/>
    <dgm:cxn modelId="{8EE2865A-8EBA-4CF2-81BC-6F4253E36823}" type="presParOf" srcId="{BA1F2590-0BE2-4F7C-993D-0811A322AAF9}" destId="{1409FE37-18F0-477C-80E5-5564CBC1E737}" srcOrd="2" destOrd="0" presId="urn:microsoft.com/office/officeart/2005/8/layout/orgChart1"/>
    <dgm:cxn modelId="{68C39EF9-C17A-40BE-A91C-91B4EF5FBB80}" type="presParOf" srcId="{A65FF907-C259-4CB1-A9F9-5DC12EC1F259}" destId="{383353E1-23B0-44AA-BE74-D34CDC5DCEAD}" srcOrd="4" destOrd="0" presId="urn:microsoft.com/office/officeart/2005/8/layout/orgChart1"/>
    <dgm:cxn modelId="{3CC6EF0B-35B4-40CF-B95C-48751FB1C494}" type="presParOf" srcId="{A65FF907-C259-4CB1-A9F9-5DC12EC1F259}" destId="{4308A338-1E69-41DB-9CDE-2BED076D1C35}" srcOrd="5" destOrd="0" presId="urn:microsoft.com/office/officeart/2005/8/layout/orgChart1"/>
    <dgm:cxn modelId="{AF088461-B78E-4CA9-A381-B89F7D02D215}" type="presParOf" srcId="{4308A338-1E69-41DB-9CDE-2BED076D1C35}" destId="{E1DB5BE5-E0F4-409F-90AA-C7D5E8B7D114}" srcOrd="0" destOrd="0" presId="urn:microsoft.com/office/officeart/2005/8/layout/orgChart1"/>
    <dgm:cxn modelId="{63B08614-DE8A-4DA8-B52F-A6AA6C53AE5D}" type="presParOf" srcId="{E1DB5BE5-E0F4-409F-90AA-C7D5E8B7D114}" destId="{BB25BEF8-9B50-498B-B08B-35FEC3CE253B}" srcOrd="0" destOrd="0" presId="urn:microsoft.com/office/officeart/2005/8/layout/orgChart1"/>
    <dgm:cxn modelId="{F18D03D2-303E-4FF3-99DD-3C4F331EF423}" type="presParOf" srcId="{E1DB5BE5-E0F4-409F-90AA-C7D5E8B7D114}" destId="{3A021F02-9B40-4BB9-A643-52D319708F39}" srcOrd="1" destOrd="0" presId="urn:microsoft.com/office/officeart/2005/8/layout/orgChart1"/>
    <dgm:cxn modelId="{161183EC-CB7E-4B53-B8A2-DF4E8C196A6C}" type="presParOf" srcId="{4308A338-1E69-41DB-9CDE-2BED076D1C35}" destId="{DE3CE55B-9D0F-49A8-B165-E945B72F96E6}" srcOrd="1" destOrd="0" presId="urn:microsoft.com/office/officeart/2005/8/layout/orgChart1"/>
    <dgm:cxn modelId="{DE08C89D-BF53-4D15-A233-A64CA987BBB4}" type="presParOf" srcId="{4308A338-1E69-41DB-9CDE-2BED076D1C35}" destId="{68B57399-0517-42F9-8565-C94DAAEBE9D7}" srcOrd="2" destOrd="0" presId="urn:microsoft.com/office/officeart/2005/8/layout/orgChart1"/>
    <dgm:cxn modelId="{DEF91186-2AFB-44E7-881F-31A9F2F31345}" type="presParOf" srcId="{2EAD7B5C-3EE4-4A3C-AD6D-5C018C179C0A}" destId="{13D73105-8D59-4865-9310-505B3B56DB0C}"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3353E1-23B0-44AA-BE74-D34CDC5DCEAD}">
      <dsp:nvSpPr>
        <dsp:cNvPr id="0" name=""/>
        <dsp:cNvSpPr/>
      </dsp:nvSpPr>
      <dsp:spPr>
        <a:xfrm>
          <a:off x="3008800" y="1716608"/>
          <a:ext cx="2129152" cy="381969"/>
        </a:xfrm>
        <a:custGeom>
          <a:avLst/>
          <a:gdLst/>
          <a:ahLst/>
          <a:cxnLst/>
          <a:rect l="0" t="0" r="0" b="0"/>
          <a:pathLst>
            <a:path>
              <a:moveTo>
                <a:pt x="0" y="0"/>
              </a:moveTo>
              <a:lnTo>
                <a:pt x="0" y="197243"/>
              </a:lnTo>
              <a:lnTo>
                <a:pt x="2129152" y="197243"/>
              </a:lnTo>
              <a:lnTo>
                <a:pt x="2129152" y="381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99927B-9E4B-49C5-A82D-128F5333F05A}">
      <dsp:nvSpPr>
        <dsp:cNvPr id="0" name=""/>
        <dsp:cNvSpPr/>
      </dsp:nvSpPr>
      <dsp:spPr>
        <a:xfrm>
          <a:off x="2963080" y="2965709"/>
          <a:ext cx="91440" cy="369452"/>
        </a:xfrm>
        <a:custGeom>
          <a:avLst/>
          <a:gdLst/>
          <a:ahLst/>
          <a:cxnLst/>
          <a:rect l="0" t="0" r="0" b="0"/>
          <a:pathLst>
            <a:path>
              <a:moveTo>
                <a:pt x="45720" y="0"/>
              </a:moveTo>
              <a:lnTo>
                <a:pt x="45720" y="3694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1D4481-B40B-4C7B-A70E-907B9CB5889A}">
      <dsp:nvSpPr>
        <dsp:cNvPr id="0" name=""/>
        <dsp:cNvSpPr/>
      </dsp:nvSpPr>
      <dsp:spPr>
        <a:xfrm>
          <a:off x="2963080" y="1716608"/>
          <a:ext cx="91440" cy="369452"/>
        </a:xfrm>
        <a:custGeom>
          <a:avLst/>
          <a:gdLst/>
          <a:ahLst/>
          <a:cxnLst/>
          <a:rect l="0" t="0" r="0" b="0"/>
          <a:pathLst>
            <a:path>
              <a:moveTo>
                <a:pt x="45720" y="0"/>
              </a:moveTo>
              <a:lnTo>
                <a:pt x="45720" y="369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CE5082-72C2-460E-9831-3DBA3899A7C7}">
      <dsp:nvSpPr>
        <dsp:cNvPr id="0" name=""/>
        <dsp:cNvSpPr/>
      </dsp:nvSpPr>
      <dsp:spPr>
        <a:xfrm>
          <a:off x="834332" y="2965709"/>
          <a:ext cx="91440" cy="369452"/>
        </a:xfrm>
        <a:custGeom>
          <a:avLst/>
          <a:gdLst/>
          <a:ahLst/>
          <a:cxnLst/>
          <a:rect l="0" t="0" r="0" b="0"/>
          <a:pathLst>
            <a:path>
              <a:moveTo>
                <a:pt x="45720" y="0"/>
              </a:moveTo>
              <a:lnTo>
                <a:pt x="45720" y="3694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59E21-8D1D-4CBE-9B16-7E3AEE1A9130}">
      <dsp:nvSpPr>
        <dsp:cNvPr id="0" name=""/>
        <dsp:cNvSpPr/>
      </dsp:nvSpPr>
      <dsp:spPr>
        <a:xfrm>
          <a:off x="880052" y="1716608"/>
          <a:ext cx="2128748" cy="369452"/>
        </a:xfrm>
        <a:custGeom>
          <a:avLst/>
          <a:gdLst/>
          <a:ahLst/>
          <a:cxnLst/>
          <a:rect l="0" t="0" r="0" b="0"/>
          <a:pathLst>
            <a:path>
              <a:moveTo>
                <a:pt x="2128748" y="0"/>
              </a:moveTo>
              <a:lnTo>
                <a:pt x="2128748" y="184726"/>
              </a:lnTo>
              <a:lnTo>
                <a:pt x="0" y="184726"/>
              </a:lnTo>
              <a:lnTo>
                <a:pt x="0" y="369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A5B72-A6A5-492B-BD27-1F2BFD687219}">
      <dsp:nvSpPr>
        <dsp:cNvPr id="0" name=""/>
        <dsp:cNvSpPr/>
      </dsp:nvSpPr>
      <dsp:spPr>
        <a:xfrm>
          <a:off x="2129152" y="836960"/>
          <a:ext cx="1759296" cy="8796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n-US" sz="1500" b="0" i="0" u="none" strike="noStrike" kern="1200" baseline="0" dirty="0" smtClean="0">
              <a:latin typeface="Calibri"/>
              <a:ea typeface="+mn-ea"/>
              <a:cs typeface="+mn-cs"/>
            </a:rPr>
            <a:t>Epidemiological phone study of veterans (n=2000 completed interviews)</a:t>
          </a:r>
          <a:endParaRPr lang="en-US" sz="1500" kern="1200" dirty="0" smtClean="0">
            <a:latin typeface="Calibri"/>
            <a:ea typeface="+mn-ea"/>
            <a:cs typeface="+mn-cs"/>
          </a:endParaRPr>
        </a:p>
      </dsp:txBody>
      <dsp:txXfrm>
        <a:off x="2129152" y="836960"/>
        <a:ext cx="1759296" cy="879648"/>
      </dsp:txXfrm>
    </dsp:sp>
    <dsp:sp modelId="{096EEC9C-BF48-4EBC-BCCB-7B2BBC3841B4}">
      <dsp:nvSpPr>
        <dsp:cNvPr id="0" name=""/>
        <dsp:cNvSpPr/>
      </dsp:nvSpPr>
      <dsp:spPr>
        <a:xfrm>
          <a:off x="404" y="2086060"/>
          <a:ext cx="1759296" cy="8796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n-US" sz="1500" b="0" i="0" u="none" strike="noStrike" kern="1200" baseline="0" dirty="0" smtClean="0">
              <a:latin typeface="Calibri"/>
              <a:ea typeface="+mn-ea"/>
              <a:cs typeface="+mn-cs"/>
            </a:rPr>
            <a:t>Online Survey: Suicide Exposed; n=200</a:t>
          </a:r>
          <a:endParaRPr lang="en-US" sz="1500" kern="1200" dirty="0" smtClean="0">
            <a:latin typeface="Calibri"/>
            <a:ea typeface="+mn-ea"/>
            <a:cs typeface="+mn-cs"/>
          </a:endParaRPr>
        </a:p>
      </dsp:txBody>
      <dsp:txXfrm>
        <a:off x="404" y="2086060"/>
        <a:ext cx="1759296" cy="879648"/>
      </dsp:txXfrm>
    </dsp:sp>
    <dsp:sp modelId="{44675CE4-08DB-4242-B28F-1DF2C71BB1A9}">
      <dsp:nvSpPr>
        <dsp:cNvPr id="0" name=""/>
        <dsp:cNvSpPr/>
      </dsp:nvSpPr>
      <dsp:spPr>
        <a:xfrm>
          <a:off x="404" y="3335161"/>
          <a:ext cx="1759296" cy="8796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n-US" sz="1500" b="0" i="0" u="none" strike="noStrike" kern="1200" baseline="0" dirty="0" smtClean="0">
              <a:latin typeface="Calibri"/>
              <a:ea typeface="+mn-ea"/>
              <a:cs typeface="+mn-cs"/>
            </a:rPr>
            <a:t>Interview of Suicide Exposed;     </a:t>
          </a:r>
        </a:p>
        <a:p>
          <a:pPr marR="0" lvl="0" algn="ctr" defTabSz="666750" rtl="0">
            <a:lnSpc>
              <a:spcPct val="90000"/>
            </a:lnSpc>
            <a:spcBef>
              <a:spcPct val="0"/>
            </a:spcBef>
            <a:spcAft>
              <a:spcPct val="35000"/>
            </a:spcAft>
          </a:pPr>
          <a:r>
            <a:rPr lang="en-US" sz="1500" b="0" i="0" u="none" strike="noStrike" kern="1200" baseline="0" dirty="0" smtClean="0">
              <a:latin typeface="Calibri"/>
              <a:ea typeface="+mn-ea"/>
              <a:cs typeface="+mn-cs"/>
            </a:rPr>
            <a:t> n= up to 50</a:t>
          </a:r>
          <a:endParaRPr lang="en-US" sz="1500" kern="1200" dirty="0" smtClean="0">
            <a:latin typeface="Calibri"/>
            <a:ea typeface="+mn-ea"/>
            <a:cs typeface="+mn-cs"/>
          </a:endParaRPr>
        </a:p>
      </dsp:txBody>
      <dsp:txXfrm>
        <a:off x="404" y="3335161"/>
        <a:ext cx="1759296" cy="879648"/>
      </dsp:txXfrm>
    </dsp:sp>
    <dsp:sp modelId="{E2A127B5-8438-4E98-8B71-0C97B0532D4D}">
      <dsp:nvSpPr>
        <dsp:cNvPr id="0" name=""/>
        <dsp:cNvSpPr/>
      </dsp:nvSpPr>
      <dsp:spPr>
        <a:xfrm>
          <a:off x="2129152" y="2086060"/>
          <a:ext cx="1759296" cy="8796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n-US" sz="1500" b="0" i="0" u="none" strike="noStrike" kern="1200" baseline="0" dirty="0" smtClean="0">
              <a:latin typeface="Calibri"/>
              <a:ea typeface="+mn-ea"/>
              <a:cs typeface="+mn-cs"/>
            </a:rPr>
            <a:t>Online Survey: Sudden Traumatic Death of Military Colleague; n=200.    </a:t>
          </a:r>
          <a:endParaRPr lang="en-US" sz="1500" kern="1200" dirty="0" smtClean="0">
            <a:latin typeface="Calibri"/>
            <a:ea typeface="+mn-ea"/>
            <a:cs typeface="+mn-cs"/>
          </a:endParaRPr>
        </a:p>
      </dsp:txBody>
      <dsp:txXfrm>
        <a:off x="2129152" y="2086060"/>
        <a:ext cx="1759296" cy="879648"/>
      </dsp:txXfrm>
    </dsp:sp>
    <dsp:sp modelId="{CB7A63F7-FA77-481A-A0CB-F1A378062B9B}">
      <dsp:nvSpPr>
        <dsp:cNvPr id="0" name=""/>
        <dsp:cNvSpPr/>
      </dsp:nvSpPr>
      <dsp:spPr>
        <a:xfrm>
          <a:off x="2129152" y="3335161"/>
          <a:ext cx="1759296" cy="8796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n-US" sz="1500" b="0" i="0" u="none" strike="noStrike" kern="1200" baseline="0" dirty="0" smtClean="0">
              <a:latin typeface="Calibri"/>
              <a:ea typeface="+mn-ea"/>
              <a:cs typeface="+mn-cs"/>
            </a:rPr>
            <a:t>Interview of Sudden Death of Military Colleague; n=up to 50.</a:t>
          </a:r>
        </a:p>
      </dsp:txBody>
      <dsp:txXfrm>
        <a:off x="2129152" y="3335161"/>
        <a:ext cx="1759296" cy="879648"/>
      </dsp:txXfrm>
    </dsp:sp>
    <dsp:sp modelId="{BB25BEF8-9B50-498B-B08B-35FEC3CE253B}">
      <dsp:nvSpPr>
        <dsp:cNvPr id="0" name=""/>
        <dsp:cNvSpPr/>
      </dsp:nvSpPr>
      <dsp:spPr>
        <a:xfrm>
          <a:off x="4258305" y="2098578"/>
          <a:ext cx="1759296" cy="87964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n-US" sz="1500" b="0" i="0" u="none" strike="noStrike" kern="1200" baseline="0" dirty="0" smtClean="0">
              <a:latin typeface="Calibri"/>
              <a:ea typeface="+mn-ea"/>
              <a:cs typeface="+mn-cs"/>
            </a:rPr>
            <a:t>Online Survey No  Exposure ; n=200.    </a:t>
          </a:r>
          <a:endParaRPr lang="en-US" sz="1500" kern="1200" dirty="0" smtClean="0">
            <a:latin typeface="Calibri"/>
            <a:ea typeface="+mn-ea"/>
            <a:cs typeface="+mn-cs"/>
          </a:endParaRPr>
        </a:p>
      </dsp:txBody>
      <dsp:txXfrm>
        <a:off x="4258305" y="2098578"/>
        <a:ext cx="1759296" cy="8796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18729325" cy="1612900"/>
          </a:xfrm>
          <a:prstGeom prst="rect">
            <a:avLst/>
          </a:prstGeom>
          <a:noFill/>
          <a:ln w="9525">
            <a:noFill/>
            <a:miter lim="800000"/>
            <a:headEnd/>
            <a:tailEnd/>
          </a:ln>
          <a:effectLst/>
        </p:spPr>
        <p:txBody>
          <a:bodyPr vert="horz" wrap="square" lIns="431879" tIns="215941" rIns="431879" bIns="215941" numCol="1" anchor="t" anchorCtr="0" compatLnSpc="1">
            <a:prstTxWarp prst="textNoShape">
              <a:avLst/>
            </a:prstTxWarp>
          </a:bodyPr>
          <a:lstStyle>
            <a:lvl1pPr algn="l" defTabSz="4314825">
              <a:defRPr sz="5600">
                <a:solidFill>
                  <a:schemeClr val="tx1"/>
                </a:solidFill>
                <a:latin typeface="Times New Roman" pitchFamily="18" charset="0"/>
              </a:defRPr>
            </a:lvl1pPr>
          </a:lstStyle>
          <a:p>
            <a:pPr>
              <a:defRPr/>
            </a:pPr>
            <a:endParaRPr lang="en-US"/>
          </a:p>
        </p:txBody>
      </p:sp>
      <p:sp>
        <p:nvSpPr>
          <p:cNvPr id="61443" name="Rectangle 3"/>
          <p:cNvSpPr>
            <a:spLocks noGrp="1" noChangeArrowheads="1"/>
          </p:cNvSpPr>
          <p:nvPr>
            <p:ph type="dt" sz="quarter" idx="1"/>
          </p:nvPr>
        </p:nvSpPr>
        <p:spPr bwMode="auto">
          <a:xfrm>
            <a:off x="24491950" y="0"/>
            <a:ext cx="18729325" cy="1612900"/>
          </a:xfrm>
          <a:prstGeom prst="rect">
            <a:avLst/>
          </a:prstGeom>
          <a:noFill/>
          <a:ln w="9525">
            <a:noFill/>
            <a:miter lim="800000"/>
            <a:headEnd/>
            <a:tailEnd/>
          </a:ln>
          <a:effectLst/>
        </p:spPr>
        <p:txBody>
          <a:bodyPr vert="horz" wrap="square" lIns="431879" tIns="215941" rIns="431879" bIns="215941" numCol="1" anchor="t" anchorCtr="0" compatLnSpc="1">
            <a:prstTxWarp prst="textNoShape">
              <a:avLst/>
            </a:prstTxWarp>
          </a:bodyPr>
          <a:lstStyle>
            <a:lvl1pPr algn="r" defTabSz="4314825">
              <a:defRPr sz="5600">
                <a:solidFill>
                  <a:schemeClr val="tx1"/>
                </a:solidFill>
                <a:latin typeface="Times New Roman" pitchFamily="18" charset="0"/>
              </a:defRPr>
            </a:lvl1pPr>
          </a:lstStyle>
          <a:p>
            <a:pPr>
              <a:defRPr/>
            </a:pPr>
            <a:endParaRPr lang="en-US"/>
          </a:p>
        </p:txBody>
      </p:sp>
      <p:sp>
        <p:nvSpPr>
          <p:cNvPr id="61444" name="Rectangle 4"/>
          <p:cNvSpPr>
            <a:spLocks noGrp="1" noChangeArrowheads="1"/>
          </p:cNvSpPr>
          <p:nvPr>
            <p:ph type="ftr" sz="quarter" idx="2"/>
          </p:nvPr>
        </p:nvSpPr>
        <p:spPr bwMode="auto">
          <a:xfrm>
            <a:off x="0" y="30635575"/>
            <a:ext cx="18729325" cy="1612900"/>
          </a:xfrm>
          <a:prstGeom prst="rect">
            <a:avLst/>
          </a:prstGeom>
          <a:noFill/>
          <a:ln w="9525">
            <a:noFill/>
            <a:miter lim="800000"/>
            <a:headEnd/>
            <a:tailEnd/>
          </a:ln>
          <a:effectLst/>
        </p:spPr>
        <p:txBody>
          <a:bodyPr vert="horz" wrap="square" lIns="431879" tIns="215941" rIns="431879" bIns="215941" numCol="1" anchor="b" anchorCtr="0" compatLnSpc="1">
            <a:prstTxWarp prst="textNoShape">
              <a:avLst/>
            </a:prstTxWarp>
          </a:bodyPr>
          <a:lstStyle>
            <a:lvl1pPr algn="l" defTabSz="4314825">
              <a:defRPr sz="5600">
                <a:solidFill>
                  <a:schemeClr val="tx1"/>
                </a:solidFill>
                <a:latin typeface="Times New Roman" pitchFamily="18" charset="0"/>
              </a:defRPr>
            </a:lvl1pPr>
          </a:lstStyle>
          <a:p>
            <a:pPr>
              <a:defRPr/>
            </a:pPr>
            <a:endParaRPr lang="en-US"/>
          </a:p>
        </p:txBody>
      </p:sp>
      <p:sp>
        <p:nvSpPr>
          <p:cNvPr id="61445" name="Rectangle 5"/>
          <p:cNvSpPr>
            <a:spLocks noGrp="1" noChangeArrowheads="1"/>
          </p:cNvSpPr>
          <p:nvPr>
            <p:ph type="sldNum" sz="quarter" idx="3"/>
          </p:nvPr>
        </p:nvSpPr>
        <p:spPr bwMode="auto">
          <a:xfrm>
            <a:off x="24491950" y="30635575"/>
            <a:ext cx="18729325" cy="1612900"/>
          </a:xfrm>
          <a:prstGeom prst="rect">
            <a:avLst/>
          </a:prstGeom>
          <a:noFill/>
          <a:ln w="9525">
            <a:noFill/>
            <a:miter lim="800000"/>
            <a:headEnd/>
            <a:tailEnd/>
          </a:ln>
          <a:effectLst/>
        </p:spPr>
        <p:txBody>
          <a:bodyPr vert="horz" wrap="square" lIns="431879" tIns="215941" rIns="431879" bIns="215941" numCol="1" anchor="b" anchorCtr="0" compatLnSpc="1">
            <a:prstTxWarp prst="textNoShape">
              <a:avLst/>
            </a:prstTxWarp>
          </a:bodyPr>
          <a:lstStyle>
            <a:lvl1pPr algn="r" defTabSz="4314825">
              <a:defRPr sz="5600">
                <a:solidFill>
                  <a:schemeClr val="tx1"/>
                </a:solidFill>
                <a:latin typeface="Times New Roman" pitchFamily="18" charset="0"/>
              </a:defRPr>
            </a:lvl1pPr>
          </a:lstStyle>
          <a:p>
            <a:pPr>
              <a:defRPr/>
            </a:pPr>
            <a:fld id="{0DA5E84B-B623-4B20-8716-3099B3CD47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18729325" cy="1612900"/>
          </a:xfrm>
          <a:prstGeom prst="rect">
            <a:avLst/>
          </a:prstGeom>
          <a:noFill/>
          <a:ln w="9525">
            <a:noFill/>
            <a:miter lim="800000"/>
            <a:headEnd/>
            <a:tailEnd/>
          </a:ln>
          <a:effectLst/>
        </p:spPr>
        <p:txBody>
          <a:bodyPr vert="horz" wrap="square" lIns="431879" tIns="215941" rIns="431879" bIns="215941" numCol="1" anchor="t" anchorCtr="0" compatLnSpc="1">
            <a:prstTxWarp prst="textNoShape">
              <a:avLst/>
            </a:prstTxWarp>
          </a:bodyPr>
          <a:lstStyle>
            <a:lvl1pPr algn="l" defTabSz="4314825">
              <a:defRPr sz="5600">
                <a:solidFill>
                  <a:schemeClr val="tx1"/>
                </a:solidFill>
                <a:latin typeface="Times New Roman" pitchFamily="18" charset="0"/>
              </a:defRPr>
            </a:lvl1pPr>
          </a:lstStyle>
          <a:p>
            <a:pPr>
              <a:defRPr/>
            </a:pPr>
            <a:endParaRPr lang="en-US"/>
          </a:p>
        </p:txBody>
      </p:sp>
      <p:sp>
        <p:nvSpPr>
          <p:cNvPr id="33795" name="Rectangle 3"/>
          <p:cNvSpPr>
            <a:spLocks noGrp="1" noChangeArrowheads="1"/>
          </p:cNvSpPr>
          <p:nvPr>
            <p:ph type="dt" idx="1"/>
          </p:nvPr>
        </p:nvSpPr>
        <p:spPr bwMode="auto">
          <a:xfrm>
            <a:off x="24491950" y="0"/>
            <a:ext cx="18729325" cy="1612900"/>
          </a:xfrm>
          <a:prstGeom prst="rect">
            <a:avLst/>
          </a:prstGeom>
          <a:noFill/>
          <a:ln w="9525">
            <a:noFill/>
            <a:miter lim="800000"/>
            <a:headEnd/>
            <a:tailEnd/>
          </a:ln>
          <a:effectLst/>
        </p:spPr>
        <p:txBody>
          <a:bodyPr vert="horz" wrap="square" lIns="431879" tIns="215941" rIns="431879" bIns="215941" numCol="1" anchor="t" anchorCtr="0" compatLnSpc="1">
            <a:prstTxWarp prst="textNoShape">
              <a:avLst/>
            </a:prstTxWarp>
          </a:bodyPr>
          <a:lstStyle>
            <a:lvl1pPr algn="r" defTabSz="4314825">
              <a:defRPr sz="5600">
                <a:solidFill>
                  <a:schemeClr val="tx1"/>
                </a:solidFill>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3892213" y="2417763"/>
            <a:ext cx="15452725" cy="12093575"/>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5764213" y="15319375"/>
            <a:ext cx="31692850" cy="14511338"/>
          </a:xfrm>
          <a:prstGeom prst="rect">
            <a:avLst/>
          </a:prstGeom>
          <a:noFill/>
          <a:ln w="9525">
            <a:noFill/>
            <a:miter lim="800000"/>
            <a:headEnd/>
            <a:tailEnd/>
          </a:ln>
          <a:effectLst/>
        </p:spPr>
        <p:txBody>
          <a:bodyPr vert="horz" wrap="square" lIns="431879" tIns="215941" rIns="431879" bIns="2159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30635575"/>
            <a:ext cx="18729325" cy="1612900"/>
          </a:xfrm>
          <a:prstGeom prst="rect">
            <a:avLst/>
          </a:prstGeom>
          <a:noFill/>
          <a:ln w="9525">
            <a:noFill/>
            <a:miter lim="800000"/>
            <a:headEnd/>
            <a:tailEnd/>
          </a:ln>
          <a:effectLst/>
        </p:spPr>
        <p:txBody>
          <a:bodyPr vert="horz" wrap="square" lIns="431879" tIns="215941" rIns="431879" bIns="215941" numCol="1" anchor="b" anchorCtr="0" compatLnSpc="1">
            <a:prstTxWarp prst="textNoShape">
              <a:avLst/>
            </a:prstTxWarp>
          </a:bodyPr>
          <a:lstStyle>
            <a:lvl1pPr algn="l" defTabSz="4314825">
              <a:defRPr sz="5600">
                <a:solidFill>
                  <a:schemeClr val="tx1"/>
                </a:solidFill>
                <a:latin typeface="Times New Roman" pitchFamily="18" charset="0"/>
              </a:defRPr>
            </a:lvl1pPr>
          </a:lstStyle>
          <a:p>
            <a:pPr>
              <a:defRPr/>
            </a:pPr>
            <a:endParaRPr lang="en-US"/>
          </a:p>
        </p:txBody>
      </p:sp>
      <p:sp>
        <p:nvSpPr>
          <p:cNvPr id="33799" name="Rectangle 7"/>
          <p:cNvSpPr>
            <a:spLocks noGrp="1" noChangeArrowheads="1"/>
          </p:cNvSpPr>
          <p:nvPr>
            <p:ph type="sldNum" sz="quarter" idx="5"/>
          </p:nvPr>
        </p:nvSpPr>
        <p:spPr bwMode="auto">
          <a:xfrm>
            <a:off x="24491950" y="30635575"/>
            <a:ext cx="18729325" cy="1612900"/>
          </a:xfrm>
          <a:prstGeom prst="rect">
            <a:avLst/>
          </a:prstGeom>
          <a:noFill/>
          <a:ln w="9525">
            <a:noFill/>
            <a:miter lim="800000"/>
            <a:headEnd/>
            <a:tailEnd/>
          </a:ln>
          <a:effectLst/>
        </p:spPr>
        <p:txBody>
          <a:bodyPr vert="horz" wrap="square" lIns="431879" tIns="215941" rIns="431879" bIns="215941" numCol="1" anchor="b" anchorCtr="0" compatLnSpc="1">
            <a:prstTxWarp prst="textNoShape">
              <a:avLst/>
            </a:prstTxWarp>
          </a:bodyPr>
          <a:lstStyle>
            <a:lvl1pPr algn="r" defTabSz="4314825">
              <a:defRPr sz="5600">
                <a:solidFill>
                  <a:schemeClr val="tx1"/>
                </a:solidFill>
                <a:latin typeface="Times New Roman" pitchFamily="18" charset="0"/>
              </a:defRPr>
            </a:lvl1pPr>
          </a:lstStyle>
          <a:p>
            <a:pPr>
              <a:defRPr/>
            </a:pPr>
            <a:fld id="{CB9B0636-A2C7-4D6F-AA81-B0714B5DF59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363" y="10226675"/>
            <a:ext cx="357536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8725" y="18653125"/>
            <a:ext cx="294449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B3BA7-9B96-4F4F-8FEA-8DC3C10EAE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9542D-57FC-4777-8345-150C8A7549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970413" y="2925763"/>
            <a:ext cx="89376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4363" y="2925763"/>
            <a:ext cx="266636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44200E-2235-42FE-83B2-876F10AFD7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F07B4-8D60-490D-AECA-155BD6D5C1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8" y="21153438"/>
            <a:ext cx="357536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8" y="13952538"/>
            <a:ext cx="357536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626222-101A-43D8-B0DC-6D3508CE38F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54363" y="9509125"/>
            <a:ext cx="178006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7400" y="9509125"/>
            <a:ext cx="178006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9B01E2-8C05-4C47-A54B-EF76985C0E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438" y="1317625"/>
            <a:ext cx="378555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438" y="7369175"/>
            <a:ext cx="18584862"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3438" y="10439400"/>
            <a:ext cx="18584862"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750" y="7369175"/>
            <a:ext cx="1859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750" y="10439400"/>
            <a:ext cx="1859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3A22A6-E906-42AB-AD2B-BF3778AB47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51690F-0CC2-4C5F-97E7-FEEBAE8D71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143F3A-DEE6-48D2-9FBB-0CC7347E02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438" y="1311275"/>
            <a:ext cx="13838237"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4913" y="1311275"/>
            <a:ext cx="235140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438" y="6888163"/>
            <a:ext cx="13838237"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54FC39-BC6A-4466-B3B6-6A925810C3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3888" y="23042563"/>
            <a:ext cx="252380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3888" y="2941638"/>
            <a:ext cx="252380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243888" y="25763538"/>
            <a:ext cx="252380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85335D-1593-4E56-B1BA-89BF4E4D13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6B3B4"/>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154363" y="2925763"/>
            <a:ext cx="35753675" cy="5486400"/>
          </a:xfrm>
          <a:prstGeom prst="rect">
            <a:avLst/>
          </a:prstGeom>
          <a:noFill/>
          <a:ln w="9525">
            <a:noFill/>
            <a:miter lim="800000"/>
            <a:headEnd/>
            <a:tailEnd/>
          </a:ln>
        </p:spPr>
        <p:txBody>
          <a:bodyPr vert="horz" wrap="square" lIns="428460" tIns="214230" rIns="428460" bIns="21423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154363" y="9509125"/>
            <a:ext cx="35753675" cy="19751675"/>
          </a:xfrm>
          <a:prstGeom prst="rect">
            <a:avLst/>
          </a:prstGeom>
          <a:noFill/>
          <a:ln w="9525">
            <a:noFill/>
            <a:miter lim="800000"/>
            <a:headEnd/>
            <a:tailEnd/>
          </a:ln>
        </p:spPr>
        <p:txBody>
          <a:bodyPr vert="horz" wrap="square" lIns="428460" tIns="214230" rIns="428460" bIns="2142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9412" name="Rectangle 4"/>
          <p:cNvSpPr>
            <a:spLocks noGrp="1" noChangeArrowheads="1"/>
          </p:cNvSpPr>
          <p:nvPr>
            <p:ph type="dt" sz="half" idx="2"/>
          </p:nvPr>
        </p:nvSpPr>
        <p:spPr bwMode="auto">
          <a:xfrm>
            <a:off x="3154363" y="29992638"/>
            <a:ext cx="8763000" cy="2193925"/>
          </a:xfrm>
          <a:prstGeom prst="rect">
            <a:avLst/>
          </a:prstGeom>
          <a:noFill/>
          <a:ln w="9525">
            <a:noFill/>
            <a:miter lim="800000"/>
            <a:headEnd/>
            <a:tailEnd/>
          </a:ln>
        </p:spPr>
        <p:txBody>
          <a:bodyPr vert="horz" wrap="square" lIns="428460" tIns="214230" rIns="428460" bIns="214230" numCol="1" anchor="t" anchorCtr="0" compatLnSpc="1">
            <a:prstTxWarp prst="textNoShape">
              <a:avLst/>
            </a:prstTxWarp>
          </a:bodyPr>
          <a:lstStyle>
            <a:lvl1pPr algn="l" eaLnBrk="0" hangingPunct="0">
              <a:defRPr sz="6600" smtClean="0">
                <a:solidFill>
                  <a:schemeClr val="tx1"/>
                </a:solidFill>
              </a:defRPr>
            </a:lvl1pPr>
          </a:lstStyle>
          <a:p>
            <a:pPr>
              <a:defRPr/>
            </a:pPr>
            <a:endParaRPr lang="en-US"/>
          </a:p>
        </p:txBody>
      </p:sp>
      <p:sp>
        <p:nvSpPr>
          <p:cNvPr id="529413" name="Rectangle 5"/>
          <p:cNvSpPr>
            <a:spLocks noGrp="1" noChangeArrowheads="1"/>
          </p:cNvSpPr>
          <p:nvPr>
            <p:ph type="ftr" sz="quarter" idx="3"/>
          </p:nvPr>
        </p:nvSpPr>
        <p:spPr bwMode="auto">
          <a:xfrm>
            <a:off x="14371638" y="29992638"/>
            <a:ext cx="13319125" cy="2193925"/>
          </a:xfrm>
          <a:prstGeom prst="rect">
            <a:avLst/>
          </a:prstGeom>
          <a:noFill/>
          <a:ln w="9525">
            <a:noFill/>
            <a:miter lim="800000"/>
            <a:headEnd/>
            <a:tailEnd/>
          </a:ln>
        </p:spPr>
        <p:txBody>
          <a:bodyPr vert="horz" wrap="square" lIns="428460" tIns="214230" rIns="428460" bIns="214230" numCol="1" anchor="t" anchorCtr="0" compatLnSpc="1">
            <a:prstTxWarp prst="textNoShape">
              <a:avLst/>
            </a:prstTxWarp>
          </a:bodyPr>
          <a:lstStyle>
            <a:lvl1pPr eaLnBrk="0" hangingPunct="0">
              <a:defRPr sz="6600" smtClean="0">
                <a:solidFill>
                  <a:schemeClr val="tx1"/>
                </a:solidFill>
              </a:defRPr>
            </a:lvl1pPr>
          </a:lstStyle>
          <a:p>
            <a:pPr>
              <a:defRPr/>
            </a:pPr>
            <a:endParaRPr lang="en-US"/>
          </a:p>
        </p:txBody>
      </p:sp>
      <p:sp>
        <p:nvSpPr>
          <p:cNvPr id="529414" name="Rectangle 6"/>
          <p:cNvSpPr>
            <a:spLocks noGrp="1" noChangeArrowheads="1"/>
          </p:cNvSpPr>
          <p:nvPr>
            <p:ph type="sldNum" sz="quarter" idx="4"/>
          </p:nvPr>
        </p:nvSpPr>
        <p:spPr bwMode="auto">
          <a:xfrm>
            <a:off x="30145038" y="29992638"/>
            <a:ext cx="8763000" cy="2193925"/>
          </a:xfrm>
          <a:prstGeom prst="rect">
            <a:avLst/>
          </a:prstGeom>
          <a:noFill/>
          <a:ln w="9525">
            <a:noFill/>
            <a:miter lim="800000"/>
            <a:headEnd/>
            <a:tailEnd/>
          </a:ln>
        </p:spPr>
        <p:txBody>
          <a:bodyPr vert="horz" wrap="square" lIns="428460" tIns="214230" rIns="428460" bIns="214230" numCol="1" anchor="t" anchorCtr="0" compatLnSpc="1">
            <a:prstTxWarp prst="textNoShape">
              <a:avLst/>
            </a:prstTxWarp>
          </a:bodyPr>
          <a:lstStyle>
            <a:lvl1pPr algn="r" eaLnBrk="0" hangingPunct="0">
              <a:defRPr sz="6600" smtClean="0">
                <a:solidFill>
                  <a:schemeClr val="tx1"/>
                </a:solidFill>
              </a:defRPr>
            </a:lvl1pPr>
          </a:lstStyle>
          <a:p>
            <a:pPr>
              <a:defRPr/>
            </a:pPr>
            <a:fld id="{744F8C8A-60B0-4151-B50C-99AD30C7A1AD}" type="slidenum">
              <a:rPr lang="en-US"/>
              <a:pPr>
                <a:defRPr/>
              </a:pPr>
              <a:t>‹#›</a:t>
            </a:fld>
            <a:endParaRPr lang="en-US"/>
          </a:p>
        </p:txBody>
      </p:sp>
      <p:pic>
        <p:nvPicPr>
          <p:cNvPr id="2055" name="Picture 7" descr="MIRECC_emboss_PPT_logo2"/>
          <p:cNvPicPr>
            <a:picLocks noChangeAspect="1" noChangeArrowheads="1"/>
          </p:cNvPicPr>
          <p:nvPr/>
        </p:nvPicPr>
        <p:blipFill>
          <a:blip r:embed="rId13" cstate="print"/>
          <a:srcRect/>
          <a:stretch>
            <a:fillRect/>
          </a:stretch>
        </p:blipFill>
        <p:spPr bwMode="auto">
          <a:xfrm>
            <a:off x="701675" y="25968325"/>
            <a:ext cx="10485438" cy="5753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284663" rtl="0" eaLnBrk="0" fontAlgn="base" hangingPunct="0">
        <a:spcBef>
          <a:spcPct val="0"/>
        </a:spcBef>
        <a:spcAft>
          <a:spcPct val="0"/>
        </a:spcAft>
        <a:defRPr sz="20600">
          <a:solidFill>
            <a:schemeClr val="tx2"/>
          </a:solidFill>
          <a:latin typeface="+mj-lt"/>
          <a:ea typeface="+mj-ea"/>
          <a:cs typeface="+mj-cs"/>
        </a:defRPr>
      </a:lvl1pPr>
      <a:lvl2pPr algn="ctr" defTabSz="4284663" rtl="0" eaLnBrk="0" fontAlgn="base" hangingPunct="0">
        <a:spcBef>
          <a:spcPct val="0"/>
        </a:spcBef>
        <a:spcAft>
          <a:spcPct val="0"/>
        </a:spcAft>
        <a:defRPr sz="20600">
          <a:solidFill>
            <a:schemeClr val="tx2"/>
          </a:solidFill>
          <a:latin typeface="Arial" charset="0"/>
          <a:ea typeface="ヒラギノ角ゴ Pro W3" pitchFamily="1" charset="-128"/>
        </a:defRPr>
      </a:lvl2pPr>
      <a:lvl3pPr algn="ctr" defTabSz="4284663" rtl="0" eaLnBrk="0" fontAlgn="base" hangingPunct="0">
        <a:spcBef>
          <a:spcPct val="0"/>
        </a:spcBef>
        <a:spcAft>
          <a:spcPct val="0"/>
        </a:spcAft>
        <a:defRPr sz="20600">
          <a:solidFill>
            <a:schemeClr val="tx2"/>
          </a:solidFill>
          <a:latin typeface="Arial" charset="0"/>
          <a:ea typeface="ヒラギノ角ゴ Pro W3" pitchFamily="1" charset="-128"/>
        </a:defRPr>
      </a:lvl3pPr>
      <a:lvl4pPr algn="ctr" defTabSz="4284663" rtl="0" eaLnBrk="0" fontAlgn="base" hangingPunct="0">
        <a:spcBef>
          <a:spcPct val="0"/>
        </a:spcBef>
        <a:spcAft>
          <a:spcPct val="0"/>
        </a:spcAft>
        <a:defRPr sz="20600">
          <a:solidFill>
            <a:schemeClr val="tx2"/>
          </a:solidFill>
          <a:latin typeface="Arial" charset="0"/>
          <a:ea typeface="ヒラギノ角ゴ Pro W3" pitchFamily="1" charset="-128"/>
        </a:defRPr>
      </a:lvl4pPr>
      <a:lvl5pPr algn="ctr" defTabSz="4284663" rtl="0" eaLnBrk="0" fontAlgn="base" hangingPunct="0">
        <a:spcBef>
          <a:spcPct val="0"/>
        </a:spcBef>
        <a:spcAft>
          <a:spcPct val="0"/>
        </a:spcAft>
        <a:defRPr sz="20600">
          <a:solidFill>
            <a:schemeClr val="tx2"/>
          </a:solidFill>
          <a:latin typeface="Arial" charset="0"/>
          <a:ea typeface="ヒラギノ角ゴ Pro W3" pitchFamily="1" charset="-128"/>
        </a:defRPr>
      </a:lvl5pPr>
      <a:lvl6pPr marL="457200" algn="ctr" defTabSz="4284663" rtl="0" fontAlgn="base">
        <a:spcBef>
          <a:spcPct val="0"/>
        </a:spcBef>
        <a:spcAft>
          <a:spcPct val="0"/>
        </a:spcAft>
        <a:defRPr sz="20600">
          <a:solidFill>
            <a:schemeClr val="tx2"/>
          </a:solidFill>
          <a:latin typeface="Arial" charset="0"/>
          <a:ea typeface="ヒラギノ角ゴ Pro W3" pitchFamily="1" charset="-128"/>
        </a:defRPr>
      </a:lvl6pPr>
      <a:lvl7pPr marL="914400" algn="ctr" defTabSz="4284663" rtl="0" fontAlgn="base">
        <a:spcBef>
          <a:spcPct val="0"/>
        </a:spcBef>
        <a:spcAft>
          <a:spcPct val="0"/>
        </a:spcAft>
        <a:defRPr sz="20600">
          <a:solidFill>
            <a:schemeClr val="tx2"/>
          </a:solidFill>
          <a:latin typeface="Arial" charset="0"/>
          <a:ea typeface="ヒラギノ角ゴ Pro W3" pitchFamily="1" charset="-128"/>
        </a:defRPr>
      </a:lvl7pPr>
      <a:lvl8pPr marL="1371600" algn="ctr" defTabSz="4284663" rtl="0" fontAlgn="base">
        <a:spcBef>
          <a:spcPct val="0"/>
        </a:spcBef>
        <a:spcAft>
          <a:spcPct val="0"/>
        </a:spcAft>
        <a:defRPr sz="20600">
          <a:solidFill>
            <a:schemeClr val="tx2"/>
          </a:solidFill>
          <a:latin typeface="Arial" charset="0"/>
          <a:ea typeface="ヒラギノ角ゴ Pro W3" pitchFamily="1" charset="-128"/>
        </a:defRPr>
      </a:lvl8pPr>
      <a:lvl9pPr marL="1828800" algn="ctr" defTabSz="4284663" rtl="0" fontAlgn="base">
        <a:spcBef>
          <a:spcPct val="0"/>
        </a:spcBef>
        <a:spcAft>
          <a:spcPct val="0"/>
        </a:spcAft>
        <a:defRPr sz="20600">
          <a:solidFill>
            <a:schemeClr val="tx2"/>
          </a:solidFill>
          <a:latin typeface="Arial" charset="0"/>
          <a:ea typeface="ヒラギノ角ゴ Pro W3" pitchFamily="1" charset="-128"/>
        </a:defRPr>
      </a:lvl9pPr>
    </p:titleStyle>
    <p:bodyStyle>
      <a:lvl1pPr marL="1606550" indent="-1606550" algn="l" defTabSz="4284663" rtl="0" eaLnBrk="0" fontAlgn="base" hangingPunct="0">
        <a:spcBef>
          <a:spcPct val="20000"/>
        </a:spcBef>
        <a:spcAft>
          <a:spcPct val="0"/>
        </a:spcAft>
        <a:buChar char="•"/>
        <a:defRPr sz="15000">
          <a:solidFill>
            <a:schemeClr val="tx1"/>
          </a:solidFill>
          <a:latin typeface="+mn-lt"/>
          <a:ea typeface="+mn-ea"/>
          <a:cs typeface="+mn-cs"/>
        </a:defRPr>
      </a:lvl1pPr>
      <a:lvl2pPr marL="3481388" indent="-1339850" algn="l" defTabSz="4284663" rtl="0" eaLnBrk="0" fontAlgn="base" hangingPunct="0">
        <a:spcBef>
          <a:spcPct val="20000"/>
        </a:spcBef>
        <a:spcAft>
          <a:spcPct val="0"/>
        </a:spcAft>
        <a:buChar char="–"/>
        <a:defRPr sz="13100">
          <a:solidFill>
            <a:schemeClr val="tx1"/>
          </a:solidFill>
          <a:latin typeface="+mn-lt"/>
          <a:ea typeface="+mn-ea"/>
        </a:defRPr>
      </a:lvl2pPr>
      <a:lvl3pPr marL="5356225" indent="-1071563" algn="l" defTabSz="4284663" rtl="0" eaLnBrk="0" fontAlgn="base" hangingPunct="0">
        <a:spcBef>
          <a:spcPct val="20000"/>
        </a:spcBef>
        <a:spcAft>
          <a:spcPct val="0"/>
        </a:spcAft>
        <a:buChar char="•"/>
        <a:defRPr sz="11200">
          <a:solidFill>
            <a:schemeClr val="tx1"/>
          </a:solidFill>
          <a:latin typeface="+mn-lt"/>
          <a:ea typeface="+mn-ea"/>
        </a:defRPr>
      </a:lvl3pPr>
      <a:lvl4pPr marL="7497763" indent="-1071563" algn="l" defTabSz="4284663" rtl="0" eaLnBrk="0" fontAlgn="base" hangingPunct="0">
        <a:spcBef>
          <a:spcPct val="20000"/>
        </a:spcBef>
        <a:spcAft>
          <a:spcPct val="0"/>
        </a:spcAft>
        <a:buChar char="–"/>
        <a:defRPr sz="9400">
          <a:solidFill>
            <a:schemeClr val="tx1"/>
          </a:solidFill>
          <a:latin typeface="+mn-lt"/>
          <a:ea typeface="+mn-ea"/>
        </a:defRPr>
      </a:lvl4pPr>
      <a:lvl5pPr marL="9640888" indent="-1071563" algn="l" defTabSz="4284663" rtl="0" eaLnBrk="0" fontAlgn="base" hangingPunct="0">
        <a:spcBef>
          <a:spcPct val="20000"/>
        </a:spcBef>
        <a:spcAft>
          <a:spcPct val="0"/>
        </a:spcAft>
        <a:buChar char="»"/>
        <a:defRPr sz="9400">
          <a:solidFill>
            <a:schemeClr val="tx1"/>
          </a:solidFill>
          <a:latin typeface="+mn-lt"/>
          <a:ea typeface="+mn-ea"/>
        </a:defRPr>
      </a:lvl5pPr>
      <a:lvl6pPr marL="10098088" indent="-1071563" algn="l" defTabSz="4284663" rtl="0" fontAlgn="base">
        <a:spcBef>
          <a:spcPct val="20000"/>
        </a:spcBef>
        <a:spcAft>
          <a:spcPct val="0"/>
        </a:spcAft>
        <a:buChar char="»"/>
        <a:defRPr sz="9400">
          <a:solidFill>
            <a:schemeClr val="tx1"/>
          </a:solidFill>
          <a:latin typeface="+mn-lt"/>
          <a:ea typeface="+mn-ea"/>
        </a:defRPr>
      </a:lvl6pPr>
      <a:lvl7pPr marL="10555288" indent="-1071563" algn="l" defTabSz="4284663" rtl="0" fontAlgn="base">
        <a:spcBef>
          <a:spcPct val="20000"/>
        </a:spcBef>
        <a:spcAft>
          <a:spcPct val="0"/>
        </a:spcAft>
        <a:buChar char="»"/>
        <a:defRPr sz="9400">
          <a:solidFill>
            <a:schemeClr val="tx1"/>
          </a:solidFill>
          <a:latin typeface="+mn-lt"/>
          <a:ea typeface="+mn-ea"/>
        </a:defRPr>
      </a:lvl7pPr>
      <a:lvl8pPr marL="11012488" indent="-1071563" algn="l" defTabSz="4284663" rtl="0" fontAlgn="base">
        <a:spcBef>
          <a:spcPct val="20000"/>
        </a:spcBef>
        <a:spcAft>
          <a:spcPct val="0"/>
        </a:spcAft>
        <a:buChar char="»"/>
        <a:defRPr sz="9400">
          <a:solidFill>
            <a:schemeClr val="tx1"/>
          </a:solidFill>
          <a:latin typeface="+mn-lt"/>
          <a:ea typeface="+mn-ea"/>
        </a:defRPr>
      </a:lvl8pPr>
      <a:lvl9pPr marL="11469688" indent="-1071563" algn="l" defTabSz="4284663" rtl="0" fontAlgn="base">
        <a:spcBef>
          <a:spcPct val="20000"/>
        </a:spcBef>
        <a:spcAft>
          <a:spcPct val="0"/>
        </a:spcAft>
        <a:buChar char="»"/>
        <a:defRPr sz="9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69" name="Rectangle 245"/>
          <p:cNvSpPr>
            <a:spLocks noChangeArrowheads="1"/>
          </p:cNvSpPr>
          <p:nvPr/>
        </p:nvSpPr>
        <p:spPr bwMode="auto">
          <a:xfrm>
            <a:off x="5486400" y="1371600"/>
            <a:ext cx="29444950" cy="5030787"/>
          </a:xfrm>
          <a:prstGeom prst="rect">
            <a:avLst/>
          </a:prstGeom>
          <a:noFill/>
          <a:ln w="9525">
            <a:noFill/>
            <a:miter lim="800000"/>
            <a:headEnd/>
            <a:tailEnd/>
          </a:ln>
          <a:effectLst/>
        </p:spPr>
        <p:txBody>
          <a:bodyPr lIns="428385" tIns="214194" rIns="428385" bIns="214194" anchor="ctr"/>
          <a:lstStyle/>
          <a:p>
            <a:pPr defTabSz="4284663">
              <a:defRPr/>
            </a:pPr>
            <a:r>
              <a:rPr lang="en-US" sz="10000" b="1" dirty="0" smtClean="0"/>
              <a:t>Military Suicide Research Consortium:   Current Funded Studies</a:t>
            </a:r>
            <a:r>
              <a:rPr lang="en-US" sz="2000" b="1" dirty="0">
                <a:solidFill>
                  <a:schemeClr val="tx1"/>
                </a:solidFill>
              </a:rPr>
              <a:t/>
            </a:r>
            <a:br>
              <a:rPr lang="en-US" sz="2000" b="1" dirty="0">
                <a:solidFill>
                  <a:schemeClr val="tx1"/>
                </a:solidFill>
              </a:rPr>
            </a:br>
            <a:r>
              <a:rPr lang="en-US" sz="6000" b="1" dirty="0" smtClean="0">
                <a:solidFill>
                  <a:schemeClr val="tx1"/>
                </a:solidFill>
              </a:rPr>
              <a:t>Jetta Hanson, M.A., Megan Dwyer, B.S., Kelly Moroney, M.A., </a:t>
            </a:r>
          </a:p>
          <a:p>
            <a:pPr defTabSz="4284663">
              <a:defRPr/>
            </a:pPr>
            <a:r>
              <a:rPr lang="en-US" sz="6000" b="1" dirty="0" smtClean="0">
                <a:solidFill>
                  <a:schemeClr val="tx1"/>
                </a:solidFill>
              </a:rPr>
              <a:t>James Pease, M.S.W., &amp; Peter M. Gutierrez, Ph.D.</a:t>
            </a:r>
          </a:p>
          <a:p>
            <a:pPr defTabSz="4284663">
              <a:defRPr/>
            </a:pPr>
            <a:r>
              <a:rPr lang="en-US" sz="4000" b="1" dirty="0" smtClean="0">
                <a:solidFill>
                  <a:schemeClr val="tx1"/>
                </a:solidFill>
                <a:latin typeface="Arial" pitchFamily="34" charset="0"/>
                <a:cs typeface="Arial" pitchFamily="34" charset="0"/>
              </a:rPr>
              <a:t>VISN 19 Mental Illness Research, Education, and Clinical Center (MIRECC) and </a:t>
            </a:r>
          </a:p>
          <a:p>
            <a:pPr defTabSz="4284663">
              <a:defRPr/>
            </a:pPr>
            <a:r>
              <a:rPr lang="en-US" sz="4000" b="1" dirty="0" smtClean="0">
                <a:solidFill>
                  <a:schemeClr val="tx1"/>
                </a:solidFill>
                <a:latin typeface="Arial" pitchFamily="34" charset="0"/>
                <a:cs typeface="Arial" pitchFamily="34" charset="0"/>
              </a:rPr>
              <a:t>Military Suicide Research Consortium</a:t>
            </a:r>
            <a:endParaRPr lang="en-US" sz="4000" b="1" dirty="0" smtClean="0">
              <a:solidFill>
                <a:schemeClr val="tx1"/>
              </a:solidFill>
            </a:endParaRPr>
          </a:p>
          <a:p>
            <a:pPr defTabSz="4284663">
              <a:defRPr/>
            </a:pPr>
            <a:endParaRPr lang="en-US" sz="6000" b="1" dirty="0">
              <a:solidFill>
                <a:schemeClr val="tx1"/>
              </a:solidFill>
            </a:endParaRPr>
          </a:p>
        </p:txBody>
      </p:sp>
      <p:sp>
        <p:nvSpPr>
          <p:cNvPr id="1030" name="Text Box 278"/>
          <p:cNvSpPr txBox="1">
            <a:spLocks noChangeArrowheads="1"/>
          </p:cNvSpPr>
          <p:nvPr/>
        </p:nvSpPr>
        <p:spPr bwMode="auto">
          <a:xfrm>
            <a:off x="2667000" y="6629400"/>
            <a:ext cx="36042600" cy="2646878"/>
          </a:xfrm>
          <a:prstGeom prst="rect">
            <a:avLst/>
          </a:prstGeom>
          <a:solidFill>
            <a:schemeClr val="bg1"/>
          </a:solidFill>
          <a:ln w="28575">
            <a:solidFill>
              <a:schemeClr val="tx1"/>
            </a:solidFill>
            <a:miter lim="800000"/>
            <a:headEnd/>
            <a:tailEnd/>
          </a:ln>
        </p:spPr>
        <p:txBody>
          <a:bodyPr wrap="square" lIns="182880" tIns="182880" rIns="182880" bIns="182880">
            <a:spAutoFit/>
          </a:bodyPr>
          <a:lstStyle/>
          <a:p>
            <a:pPr defTabSz="4284663">
              <a:spcBef>
                <a:spcPct val="50000"/>
              </a:spcBef>
            </a:pPr>
            <a:r>
              <a:rPr lang="en-US" sz="4000" b="1" dirty="0" smtClean="0">
                <a:solidFill>
                  <a:schemeClr val="tx1"/>
                </a:solidFill>
              </a:rPr>
              <a:t>What is the Military Suicide Research Consortium (MSRC)?</a:t>
            </a:r>
          </a:p>
          <a:p>
            <a:pPr algn="l" defTabSz="4284663">
              <a:spcBef>
                <a:spcPct val="50000"/>
              </a:spcBef>
            </a:pPr>
            <a:r>
              <a:rPr lang="en-US" sz="2400" dirty="0" smtClean="0">
                <a:solidFill>
                  <a:schemeClr val="tx1"/>
                </a:solidFill>
              </a:rPr>
              <a:t>Suicide in the military has risen dramatically in recent years.  In order to address this growing concern, the Department of Defense awarded $17 million to the Military Suicide Research Consortium (MSRC).  The funding was split between two sites, Florida State University and VISN 19 MIRECC.  The Consortium is designed to fund innovative research projects in the areas of suicide prevention among active-duty military members and Veterans.  In particular, research related to suicide risk screening, assessment, prevention efforts, and interventions were given the highest priority. Within the first year of funding the MSRC chose seven studies to fund, of which four are funded out of the Denver site. This poster contains the descriptions of the studies funded by the Denver site. If you would like to know more about the MSRC structure please visit Kelly </a:t>
            </a:r>
            <a:r>
              <a:rPr lang="en-US" sz="2400" dirty="0" err="1" smtClean="0">
                <a:solidFill>
                  <a:schemeClr val="tx1"/>
                </a:solidFill>
              </a:rPr>
              <a:t>Moroney’s</a:t>
            </a:r>
            <a:r>
              <a:rPr lang="en-US" sz="2400" dirty="0" smtClean="0">
                <a:solidFill>
                  <a:schemeClr val="tx1"/>
                </a:solidFill>
              </a:rPr>
              <a:t> poster titled </a:t>
            </a:r>
            <a:r>
              <a:rPr lang="en-US" sz="2400" i="1" dirty="0" smtClean="0">
                <a:solidFill>
                  <a:schemeClr val="tx1"/>
                </a:solidFill>
              </a:rPr>
              <a:t>The Military Suicide Research Consortium: An Infrastructure Improving Mental Health Outcomes for Active Duty Military, Veterans and Civilians</a:t>
            </a:r>
            <a:r>
              <a:rPr lang="en-US" sz="2400" dirty="0" smtClean="0">
                <a:solidFill>
                  <a:schemeClr val="tx1"/>
                </a:solidFill>
              </a:rPr>
              <a:t>.  </a:t>
            </a:r>
            <a:endParaRPr lang="en-US" sz="2400" dirty="0">
              <a:solidFill>
                <a:schemeClr val="tx1"/>
              </a:solidFill>
            </a:endParaRPr>
          </a:p>
        </p:txBody>
      </p:sp>
      <p:sp>
        <p:nvSpPr>
          <p:cNvPr id="27" name="Text Box 282"/>
          <p:cNvSpPr txBox="1">
            <a:spLocks noChangeArrowheads="1"/>
          </p:cNvSpPr>
          <p:nvPr/>
        </p:nvSpPr>
        <p:spPr bwMode="auto">
          <a:xfrm>
            <a:off x="838200" y="12456914"/>
            <a:ext cx="6858000" cy="12003286"/>
          </a:xfrm>
          <a:prstGeom prst="rect">
            <a:avLst/>
          </a:prstGeom>
          <a:solidFill>
            <a:schemeClr val="bg1"/>
          </a:solidFill>
          <a:ln w="28575">
            <a:solidFill>
              <a:schemeClr val="tx1"/>
            </a:solidFill>
            <a:miter lim="800000"/>
            <a:headEnd/>
            <a:tailEnd/>
          </a:ln>
        </p:spPr>
        <p:txBody>
          <a:bodyPr wrap="square" lIns="182880" tIns="182880" rIns="182880" bIns="182880">
            <a:spAutoFit/>
          </a:bodyPr>
          <a:lstStyle/>
          <a:p>
            <a:pPr defTabSz="4284663"/>
            <a:r>
              <a:rPr lang="en-US" sz="4000" b="1" dirty="0" smtClean="0">
                <a:solidFill>
                  <a:schemeClr val="tx1"/>
                </a:solidFill>
                <a:latin typeface="Times New Roman" pitchFamily="18" charset="0"/>
                <a:cs typeface="Times New Roman" pitchFamily="18" charset="0"/>
              </a:rPr>
              <a:t>General Information about the studies</a:t>
            </a:r>
          </a:p>
          <a:p>
            <a:pPr defTabSz="4284663"/>
            <a:endParaRPr lang="en-US" sz="4000" b="1" dirty="0" smtClean="0">
              <a:solidFill>
                <a:schemeClr val="tx1"/>
              </a:solidFill>
              <a:latin typeface="Times New Roman" pitchFamily="18" charset="0"/>
              <a:cs typeface="Times New Roman" pitchFamily="18" charset="0"/>
            </a:endParaRPr>
          </a:p>
          <a:p>
            <a:pPr defTabSz="4284663"/>
            <a:endParaRPr lang="en-US" sz="4000" b="1" dirty="0" smtClean="0">
              <a:solidFill>
                <a:schemeClr val="tx1"/>
              </a:solidFill>
              <a:latin typeface="Times New Roman" pitchFamily="18" charset="0"/>
              <a:cs typeface="Times New Roman" pitchFamily="18" charset="0"/>
            </a:endParaRPr>
          </a:p>
          <a:p>
            <a:pPr algn="l" defTabSz="4284663"/>
            <a:r>
              <a:rPr lang="en-US" sz="2800" b="1" i="1" dirty="0" smtClean="0">
                <a:solidFill>
                  <a:schemeClr val="tx1"/>
                </a:solidFill>
                <a:latin typeface="Times New Roman" pitchFamily="18" charset="0"/>
                <a:cs typeface="Times New Roman" pitchFamily="18" charset="0"/>
              </a:rPr>
              <a:t>Populations being studied:</a:t>
            </a:r>
          </a:p>
          <a:p>
            <a:pPr algn="l" defTabSz="4284663">
              <a:buFont typeface="Arial" pitchFamily="34" charset="0"/>
              <a:buChar char="•"/>
            </a:pPr>
            <a:r>
              <a:rPr lang="en-US" sz="2800" dirty="0" smtClean="0">
                <a:solidFill>
                  <a:schemeClr val="tx1"/>
                </a:solidFill>
                <a:latin typeface="Times New Roman" pitchFamily="18" charset="0"/>
                <a:cs typeface="Times New Roman" pitchFamily="18" charset="0"/>
              </a:rPr>
              <a:t>  Veterans</a:t>
            </a:r>
          </a:p>
          <a:p>
            <a:pPr lvl="0" algn="l">
              <a:buFont typeface="Arial" pitchFamily="34" charset="0"/>
              <a:buChar char="•"/>
            </a:pPr>
            <a:r>
              <a:rPr lang="en-US" sz="2800" dirty="0" smtClean="0">
                <a:solidFill>
                  <a:schemeClr val="tx1"/>
                </a:solidFill>
                <a:latin typeface="Times New Roman" pitchFamily="18" charset="0"/>
                <a:cs typeface="Times New Roman" pitchFamily="18" charset="0"/>
              </a:rPr>
              <a:t>  US Military Personnel</a:t>
            </a:r>
          </a:p>
          <a:p>
            <a:pPr lvl="0" algn="l">
              <a:buFont typeface="Arial" pitchFamily="34" charset="0"/>
              <a:buChar char="•"/>
            </a:pPr>
            <a:r>
              <a:rPr lang="en-US" sz="2800" dirty="0" smtClean="0">
                <a:solidFill>
                  <a:schemeClr val="tx1"/>
                </a:solidFill>
                <a:latin typeface="Times New Roman" pitchFamily="18" charset="0"/>
                <a:cs typeface="Times New Roman" pitchFamily="18" charset="0"/>
              </a:rPr>
              <a:t>  Family members of Veterans and US military personnel</a:t>
            </a:r>
          </a:p>
          <a:p>
            <a:pPr lvl="0" algn="l"/>
            <a:r>
              <a:rPr lang="en-US" sz="2800" dirty="0" smtClean="0">
                <a:solidFill>
                  <a:schemeClr val="tx1"/>
                </a:solidFill>
                <a:latin typeface="Times New Roman" pitchFamily="18" charset="0"/>
                <a:cs typeface="Times New Roman" pitchFamily="18" charset="0"/>
              </a:rPr>
              <a:t>    (with exception of children under 18) </a:t>
            </a:r>
          </a:p>
          <a:p>
            <a:pPr lvl="0" algn="l"/>
            <a:endParaRPr lang="en-US" sz="2800" dirty="0" smtClean="0">
              <a:solidFill>
                <a:schemeClr val="tx1"/>
              </a:solidFill>
              <a:latin typeface="Times New Roman" pitchFamily="18" charset="0"/>
              <a:cs typeface="Times New Roman" pitchFamily="18" charset="0"/>
            </a:endParaRPr>
          </a:p>
          <a:p>
            <a:pPr algn="l" defTabSz="4284663"/>
            <a:r>
              <a:rPr lang="en-US" sz="2800" b="1" i="1" dirty="0" smtClean="0">
                <a:solidFill>
                  <a:schemeClr val="tx1"/>
                </a:solidFill>
                <a:latin typeface="Times New Roman" pitchFamily="18" charset="0"/>
                <a:cs typeface="Times New Roman" pitchFamily="18" charset="0"/>
              </a:rPr>
              <a:t>Study Sites:</a:t>
            </a:r>
            <a:endParaRPr lang="en-US" sz="2800" b="1" dirty="0" smtClean="0">
              <a:solidFill>
                <a:schemeClr val="tx1"/>
              </a:solidFill>
              <a:latin typeface="Times New Roman" pitchFamily="18" charset="0"/>
              <a:cs typeface="Times New Roman" pitchFamily="18" charset="0"/>
            </a:endParaRPr>
          </a:p>
          <a:p>
            <a:pPr algn="l" defTabSz="4284663"/>
            <a:r>
              <a:rPr lang="en-US" sz="2800" dirty="0" smtClean="0">
                <a:solidFill>
                  <a:schemeClr val="tx1"/>
                </a:solidFill>
                <a:latin typeface="Times New Roman" pitchFamily="18" charset="0"/>
                <a:cs typeface="Times New Roman" pitchFamily="18" charset="0"/>
              </a:rPr>
              <a:t>The studies are being conducted at numerous VA and Military installations across the country.</a:t>
            </a:r>
          </a:p>
          <a:p>
            <a:pPr algn="l" defTabSz="4284663"/>
            <a:endParaRPr lang="en-US" sz="2800" dirty="0" smtClean="0">
              <a:solidFill>
                <a:schemeClr val="tx1"/>
              </a:solidFill>
              <a:latin typeface="Times New Roman" pitchFamily="18" charset="0"/>
              <a:cs typeface="Times New Roman" pitchFamily="18" charset="0"/>
            </a:endParaRPr>
          </a:p>
          <a:p>
            <a:pPr lvl="0" algn="l"/>
            <a:r>
              <a:rPr lang="en-US" sz="2800" b="1" i="1" dirty="0" smtClean="0">
                <a:solidFill>
                  <a:schemeClr val="tx1"/>
                </a:solidFill>
                <a:latin typeface="Times New Roman" pitchFamily="18" charset="0"/>
                <a:cs typeface="Times New Roman" pitchFamily="18" charset="0"/>
              </a:rPr>
              <a:t>Common Data Elements:</a:t>
            </a:r>
          </a:p>
          <a:p>
            <a:pPr lvl="0" algn="l"/>
            <a:r>
              <a:rPr lang="en-US" sz="2800" dirty="0" smtClean="0">
                <a:solidFill>
                  <a:schemeClr val="tx1"/>
                </a:solidFill>
                <a:latin typeface="Times New Roman" pitchFamily="18" charset="0"/>
                <a:cs typeface="Times New Roman" pitchFamily="18" charset="0"/>
              </a:rPr>
              <a:t>As a requirement to receive funding from the MSRC every study must  have participants fill out a 57 item  assessment that was put together by the MSRC.</a:t>
            </a:r>
          </a:p>
          <a:p>
            <a:pPr lvl="0" algn="l"/>
            <a:endParaRPr lang="en-US" sz="2400" dirty="0" smtClean="0">
              <a:solidFill>
                <a:schemeClr val="tx1"/>
              </a:solidFill>
              <a:latin typeface="Times New Roman" pitchFamily="18" charset="0"/>
              <a:cs typeface="Times New Roman" pitchFamily="18" charset="0"/>
            </a:endParaRPr>
          </a:p>
          <a:p>
            <a:pPr lvl="0" algn="l"/>
            <a:endParaRPr lang="en-US" sz="2400" dirty="0" smtClean="0">
              <a:solidFill>
                <a:schemeClr val="tx1"/>
              </a:solidFill>
              <a:latin typeface="Times New Roman" pitchFamily="18" charset="0"/>
              <a:cs typeface="Times New Roman" pitchFamily="18" charset="0"/>
            </a:endParaRPr>
          </a:p>
          <a:p>
            <a:pPr lvl="0" algn="l"/>
            <a:endParaRPr lang="en-US" sz="2400" dirty="0" smtClean="0">
              <a:solidFill>
                <a:schemeClr val="tx1"/>
              </a:solidFill>
              <a:latin typeface="Times New Roman" pitchFamily="18" charset="0"/>
              <a:cs typeface="Times New Roman" pitchFamily="18" charset="0"/>
            </a:endParaRPr>
          </a:p>
          <a:p>
            <a:pPr lvl="0" algn="l"/>
            <a:endParaRPr lang="en-US" sz="2400" dirty="0" smtClean="0">
              <a:solidFill>
                <a:schemeClr val="tx1"/>
              </a:solidFill>
              <a:latin typeface="Times New Roman" pitchFamily="18" charset="0"/>
              <a:cs typeface="Times New Roman" pitchFamily="18" charset="0"/>
            </a:endParaRPr>
          </a:p>
          <a:p>
            <a:pPr lvl="0" algn="l"/>
            <a:endParaRPr lang="en-US" sz="2400" dirty="0">
              <a:solidFill>
                <a:schemeClr val="tx1"/>
              </a:solidFill>
              <a:latin typeface="Times New Roman" pitchFamily="18" charset="0"/>
              <a:cs typeface="Times New Roman" pitchFamily="18" charset="0"/>
            </a:endParaRPr>
          </a:p>
        </p:txBody>
      </p:sp>
      <p:pic>
        <p:nvPicPr>
          <p:cNvPr id="20" name="Picture 19" descr="va_health_seal-cmyk.png"/>
          <p:cNvPicPr>
            <a:picLocks noChangeAspect="1"/>
          </p:cNvPicPr>
          <p:nvPr/>
        </p:nvPicPr>
        <p:blipFill>
          <a:blip r:embed="rId2" cstate="print"/>
          <a:stretch>
            <a:fillRect/>
          </a:stretch>
        </p:blipFill>
        <p:spPr>
          <a:xfrm>
            <a:off x="31927800" y="1219200"/>
            <a:ext cx="9144000" cy="2233448"/>
          </a:xfrm>
          <a:prstGeom prst="rect">
            <a:avLst/>
          </a:prstGeom>
        </p:spPr>
      </p:pic>
      <p:sp>
        <p:nvSpPr>
          <p:cNvPr id="30" name="TextBox 29"/>
          <p:cNvSpPr txBox="1"/>
          <p:nvPr/>
        </p:nvSpPr>
        <p:spPr>
          <a:xfrm>
            <a:off x="11658600" y="30358140"/>
            <a:ext cx="11277600" cy="1569660"/>
          </a:xfrm>
          <a:prstGeom prst="rect">
            <a:avLst/>
          </a:prstGeom>
          <a:noFill/>
        </p:spPr>
        <p:txBody>
          <a:bodyPr wrap="square" rtlCol="0">
            <a:spAutoFit/>
          </a:bodyPr>
          <a:lstStyle/>
          <a:p>
            <a:pPr algn="l"/>
            <a:r>
              <a:rPr lang="en-US" sz="2400" dirty="0" smtClean="0">
                <a:solidFill>
                  <a:schemeClr val="tx1"/>
                </a:solidFill>
              </a:rPr>
              <a:t>This presentation is based on work supported by the Department of Defense and VISN 19 MIRECC, but does not necessarily represent the views of the Department of Defense , Department of Veterans Affairs, or the United States Government.</a:t>
            </a:r>
            <a:endParaRPr lang="en-US" sz="2400" dirty="0">
              <a:solidFill>
                <a:schemeClr val="tx1"/>
              </a:solidFill>
            </a:endParaRPr>
          </a:p>
        </p:txBody>
      </p:sp>
      <p:grpSp>
        <p:nvGrpSpPr>
          <p:cNvPr id="19" name="Group 18"/>
          <p:cNvGrpSpPr/>
          <p:nvPr/>
        </p:nvGrpSpPr>
        <p:grpSpPr>
          <a:xfrm>
            <a:off x="8991600" y="10109344"/>
            <a:ext cx="15316200" cy="9702656"/>
            <a:chOff x="914400" y="9829800"/>
            <a:chExt cx="14020800" cy="8215671"/>
          </a:xfrm>
        </p:grpSpPr>
        <p:sp>
          <p:nvSpPr>
            <p:cNvPr id="25" name="Text Box 282"/>
            <p:cNvSpPr txBox="1">
              <a:spLocks noChangeArrowheads="1"/>
            </p:cNvSpPr>
            <p:nvPr/>
          </p:nvSpPr>
          <p:spPr bwMode="auto">
            <a:xfrm>
              <a:off x="914400" y="9829800"/>
              <a:ext cx="14020800" cy="8215671"/>
            </a:xfrm>
            <a:prstGeom prst="rect">
              <a:avLst/>
            </a:prstGeom>
            <a:solidFill>
              <a:schemeClr val="bg1"/>
            </a:solidFill>
            <a:ln w="28575">
              <a:solidFill>
                <a:schemeClr val="tx1"/>
              </a:solidFill>
              <a:miter lim="800000"/>
              <a:headEnd/>
              <a:tailEnd/>
            </a:ln>
          </p:spPr>
          <p:txBody>
            <a:bodyPr wrap="square" lIns="182880" tIns="182880" rIns="182880" bIns="182880">
              <a:spAutoFit/>
            </a:bodyPr>
            <a:lstStyle/>
            <a:p>
              <a:r>
                <a:rPr lang="en-US" sz="4000" b="1" dirty="0" smtClean="0">
                  <a:solidFill>
                    <a:schemeClr val="tx1"/>
                  </a:solidFill>
                  <a:latin typeface="Times New Roman" pitchFamily="18" charset="0"/>
                  <a:cs typeface="Times New Roman" pitchFamily="18" charset="0"/>
                </a:rPr>
                <a:t>Window to Hope: Evaluating a Psychological Treatment for Hopelessness among</a:t>
              </a:r>
            </a:p>
            <a:p>
              <a:r>
                <a:rPr lang="en-US" sz="4000" b="1" dirty="0" smtClean="0">
                  <a:solidFill>
                    <a:schemeClr val="tx1"/>
                  </a:solidFill>
                  <a:latin typeface="Times New Roman" pitchFamily="18" charset="0"/>
                  <a:cs typeface="Times New Roman" pitchFamily="18" charset="0"/>
                </a:rPr>
                <a:t>Veterans with Traumatic Brain Injury</a:t>
              </a:r>
            </a:p>
            <a:p>
              <a:endParaRPr lang="en-US" sz="4000" b="1" dirty="0" smtClean="0">
                <a:solidFill>
                  <a:schemeClr val="tx1"/>
                </a:solidFill>
                <a:latin typeface="Times New Roman" pitchFamily="18" charset="0"/>
                <a:cs typeface="Times New Roman" pitchFamily="18" charset="0"/>
              </a:endParaRPr>
            </a:p>
            <a:p>
              <a:endParaRPr lang="en-US" sz="4000" b="1" dirty="0" smtClean="0">
                <a:solidFill>
                  <a:schemeClr val="tx1"/>
                </a:solidFill>
                <a:latin typeface="Times New Roman" pitchFamily="18" charset="0"/>
                <a:cs typeface="Times New Roman" pitchFamily="18" charset="0"/>
              </a:endParaRPr>
            </a:p>
            <a:p>
              <a:pPr algn="l"/>
              <a:r>
                <a:rPr lang="en-US" sz="3000" b="1" dirty="0" smtClean="0">
                  <a:solidFill>
                    <a:schemeClr val="tx1"/>
                  </a:solidFill>
                  <a:latin typeface="Times New Roman" pitchFamily="18" charset="0"/>
                  <a:cs typeface="Times New Roman" pitchFamily="18" charset="0"/>
                </a:rPr>
                <a:t>PI: </a:t>
              </a:r>
              <a:r>
                <a:rPr lang="en-US" sz="3000" dirty="0" smtClean="0">
                  <a:solidFill>
                    <a:schemeClr val="tx1"/>
                  </a:solidFill>
                  <a:latin typeface="Times New Roman" pitchFamily="18" charset="0"/>
                  <a:cs typeface="Times New Roman" pitchFamily="18" charset="0"/>
                </a:rPr>
                <a:t>Lisa Brenner, Ph.D.</a:t>
              </a:r>
            </a:p>
            <a:p>
              <a:pPr algn="l"/>
              <a:r>
                <a:rPr lang="en-US" sz="3000" b="1" dirty="0" smtClean="0">
                  <a:solidFill>
                    <a:schemeClr val="tx1"/>
                  </a:solidFill>
                  <a:latin typeface="Times New Roman" pitchFamily="18" charset="0"/>
                  <a:cs typeface="Times New Roman" pitchFamily="18" charset="0"/>
                </a:rPr>
                <a:t>Type of Study</a:t>
              </a:r>
              <a:r>
                <a:rPr lang="en-US" sz="3000" dirty="0" smtClean="0">
                  <a:solidFill>
                    <a:schemeClr val="tx1"/>
                  </a:solidFill>
                  <a:latin typeface="Times New Roman" pitchFamily="18" charset="0"/>
                  <a:cs typeface="Times New Roman" pitchFamily="18" charset="0"/>
                </a:rPr>
                <a:t>: Intervention/ Treatment</a:t>
              </a:r>
            </a:p>
            <a:p>
              <a:pPr algn="l"/>
              <a:r>
                <a:rPr lang="en-US" sz="3000" b="1" dirty="0" smtClean="0">
                  <a:solidFill>
                    <a:schemeClr val="tx1"/>
                  </a:solidFill>
                  <a:latin typeface="Times New Roman" pitchFamily="18" charset="0"/>
                  <a:cs typeface="Times New Roman" pitchFamily="18" charset="0"/>
                </a:rPr>
                <a:t>Methodology: </a:t>
              </a:r>
              <a:r>
                <a:rPr lang="en-US" sz="3000" dirty="0" smtClean="0">
                  <a:solidFill>
                    <a:schemeClr val="tx1"/>
                  </a:solidFill>
                  <a:latin typeface="Times New Roman" pitchFamily="18" charset="0"/>
                  <a:cs typeface="Times New Roman" pitchFamily="18" charset="0"/>
                </a:rPr>
                <a:t>Randomized Controlled Trial with a Cross Over Condition</a:t>
              </a:r>
            </a:p>
            <a:p>
              <a:pPr algn="l"/>
              <a:endParaRPr lang="en-US" sz="2400" dirty="0" smtClean="0">
                <a:solidFill>
                  <a:schemeClr val="tx1"/>
                </a:solidFill>
                <a:latin typeface="Times New Roman" pitchFamily="18" charset="0"/>
                <a:cs typeface="Times New Roman" pitchFamily="18" charset="0"/>
              </a:endParaRPr>
            </a:p>
            <a:p>
              <a:pPr algn="l"/>
              <a:r>
                <a:rPr lang="en-US" sz="2450" b="1" dirty="0" smtClean="0">
                  <a:solidFill>
                    <a:schemeClr val="tx1"/>
                  </a:solidFill>
                  <a:latin typeface="Times New Roman" pitchFamily="18" charset="0"/>
                  <a:cs typeface="Times New Roman" pitchFamily="18" charset="0"/>
                </a:rPr>
                <a:t>Overview: </a:t>
              </a:r>
              <a:r>
                <a:rPr lang="en-US" sz="2450" dirty="0" smtClean="0">
                  <a:solidFill>
                    <a:schemeClr val="tx1"/>
                  </a:solidFill>
                  <a:latin typeface="Times New Roman" pitchFamily="18" charset="0"/>
                  <a:cs typeface="Times New Roman" pitchFamily="18" charset="0"/>
                </a:rPr>
                <a:t>This study is focused on addressing two challenges that the Military is currently facing which are increased suicide and traumatic brain injuries (TBIs). The aim of this study is to adapt and validate the Window to Hope (</a:t>
              </a:r>
              <a:r>
                <a:rPr lang="en-US" sz="2450" dirty="0" err="1" smtClean="0">
                  <a:solidFill>
                    <a:schemeClr val="tx1"/>
                  </a:solidFill>
                  <a:latin typeface="Times New Roman" pitchFamily="18" charset="0"/>
                  <a:cs typeface="Times New Roman" pitchFamily="18" charset="0"/>
                </a:rPr>
                <a:t>WtoH</a:t>
              </a:r>
              <a:r>
                <a:rPr lang="en-US" sz="2450" dirty="0" smtClean="0">
                  <a:solidFill>
                    <a:schemeClr val="tx1"/>
                  </a:solidFill>
                  <a:latin typeface="Times New Roman" pitchFamily="18" charset="0"/>
                  <a:cs typeface="Times New Roman" pitchFamily="18" charset="0"/>
                </a:rPr>
                <a:t>) as an effective suicide treatment/intervention for US military personnel and Veterans.  The </a:t>
              </a:r>
              <a:r>
                <a:rPr lang="en-US" sz="2450" dirty="0" err="1" smtClean="0">
                  <a:solidFill>
                    <a:schemeClr val="tx1"/>
                  </a:solidFill>
                  <a:latin typeface="Times New Roman" pitchFamily="18" charset="0"/>
                  <a:cs typeface="Times New Roman" pitchFamily="18" charset="0"/>
                </a:rPr>
                <a:t>WtoH</a:t>
              </a:r>
              <a:r>
                <a:rPr lang="en-US" sz="2450" dirty="0" smtClean="0">
                  <a:solidFill>
                    <a:schemeClr val="tx1"/>
                  </a:solidFill>
                  <a:latin typeface="Times New Roman" pitchFamily="18" charset="0"/>
                  <a:cs typeface="Times New Roman" pitchFamily="18" charset="0"/>
                </a:rPr>
                <a:t> was developed by Dr. Graham Simpson, using principals from  Cognitive Behavioral Therapy  (CBT) and structuring the treatment on four core therapeutic strategies:  behavioral activation, cognitive restructuring, problem solving and relapse prevention. The feeling of hopelessness is the main target of this intervention. Participants will be randomly allocated into a treatment group or waitlist group.  The treatment group will complete the </a:t>
              </a:r>
              <a:r>
                <a:rPr lang="en-US" sz="2450" dirty="0" err="1" smtClean="0">
                  <a:solidFill>
                    <a:schemeClr val="tx1"/>
                  </a:solidFill>
                  <a:latin typeface="Times New Roman" pitchFamily="18" charset="0"/>
                  <a:cs typeface="Times New Roman" pitchFamily="18" charset="0"/>
                </a:rPr>
                <a:t>WtoH</a:t>
              </a:r>
              <a:r>
                <a:rPr lang="en-US" sz="2450" dirty="0" smtClean="0">
                  <a:solidFill>
                    <a:schemeClr val="tx1"/>
                  </a:solidFill>
                  <a:latin typeface="Times New Roman" pitchFamily="18" charset="0"/>
                  <a:cs typeface="Times New Roman" pitchFamily="18" charset="0"/>
                </a:rPr>
                <a:t>. The waitlist group will receive enhanced treatment as usual (ETAU). This study does include a cross-over condition which will allow participants allocated to the waitlist to be offered the treatment later in the study.</a:t>
              </a:r>
            </a:p>
            <a:p>
              <a:pPr algn="l"/>
              <a:endParaRPr lang="en-US" sz="2400" b="1" dirty="0" smtClean="0">
                <a:solidFill>
                  <a:schemeClr val="tx1"/>
                </a:solidFill>
              </a:endParaRPr>
            </a:p>
            <a:p>
              <a:pPr algn="l"/>
              <a:r>
                <a:rPr lang="en-US" sz="2400" dirty="0" smtClean="0">
                  <a:solidFill>
                    <a:schemeClr val="tx1"/>
                  </a:solidFill>
                </a:rPr>
                <a:t> </a:t>
              </a:r>
            </a:p>
            <a:p>
              <a:pPr algn="l" defTabSz="4284663"/>
              <a:endParaRPr lang="en-US" sz="2400" dirty="0">
                <a:solidFill>
                  <a:schemeClr val="tx1"/>
                </a:solidFill>
              </a:endParaRPr>
            </a:p>
          </p:txBody>
        </p:sp>
        <p:pic>
          <p:nvPicPr>
            <p:cNvPr id="31" name="Picture 2" descr="dreamstime_s_6900839"/>
            <p:cNvPicPr>
              <a:picLocks noChangeAspect="1" noChangeArrowheads="1"/>
            </p:cNvPicPr>
            <p:nvPr/>
          </p:nvPicPr>
          <p:blipFill>
            <a:blip r:embed="rId3" cstate="print"/>
            <a:srcRect/>
            <a:stretch>
              <a:fillRect/>
            </a:stretch>
          </p:blipFill>
          <p:spPr bwMode="auto">
            <a:xfrm>
              <a:off x="12067465" y="11912773"/>
              <a:ext cx="2486735" cy="1879427"/>
            </a:xfrm>
            <a:prstGeom prst="rect">
              <a:avLst/>
            </a:prstGeom>
            <a:noFill/>
            <a:ln w="9525">
              <a:noFill/>
              <a:miter lim="800000"/>
              <a:headEnd/>
              <a:tailEnd/>
            </a:ln>
          </p:spPr>
        </p:pic>
      </p:grpSp>
      <p:grpSp>
        <p:nvGrpSpPr>
          <p:cNvPr id="18" name="Group 17"/>
          <p:cNvGrpSpPr/>
          <p:nvPr/>
        </p:nvGrpSpPr>
        <p:grpSpPr>
          <a:xfrm>
            <a:off x="8991600" y="21183600"/>
            <a:ext cx="15316200" cy="8032968"/>
            <a:chOff x="6858000" y="20269200"/>
            <a:chExt cx="15240000" cy="7769098"/>
          </a:xfrm>
        </p:grpSpPr>
        <p:sp>
          <p:nvSpPr>
            <p:cNvPr id="22" name="Text Box 282"/>
            <p:cNvSpPr txBox="1">
              <a:spLocks noChangeArrowheads="1"/>
            </p:cNvSpPr>
            <p:nvPr/>
          </p:nvSpPr>
          <p:spPr bwMode="auto">
            <a:xfrm>
              <a:off x="6858000" y="20269200"/>
              <a:ext cx="15240000" cy="7769098"/>
            </a:xfrm>
            <a:prstGeom prst="rect">
              <a:avLst/>
            </a:prstGeom>
            <a:solidFill>
              <a:schemeClr val="bg1"/>
            </a:solidFill>
            <a:ln w="28575">
              <a:solidFill>
                <a:schemeClr val="tx1"/>
              </a:solidFill>
              <a:miter lim="800000"/>
              <a:headEnd/>
              <a:tailEnd/>
            </a:ln>
          </p:spPr>
          <p:txBody>
            <a:bodyPr wrap="square" lIns="182880" tIns="182880" rIns="182880" bIns="182880">
              <a:spAutoFit/>
            </a:bodyPr>
            <a:lstStyle/>
            <a:p>
              <a:r>
                <a:rPr lang="en-US" sz="4000" b="1" dirty="0" smtClean="0">
                  <a:solidFill>
                    <a:schemeClr val="tx1"/>
                  </a:solidFill>
                  <a:latin typeface="Times New Roman" pitchFamily="18" charset="0"/>
                  <a:cs typeface="Times New Roman" pitchFamily="18" charset="0"/>
                </a:rPr>
                <a:t>Usability and Utility of a Virtual Hope Box (VHB) for Reducing Suicidal Ideation </a:t>
              </a:r>
            </a:p>
            <a:p>
              <a:pPr algn="l"/>
              <a:endParaRPr lang="en-US" sz="4000" b="1" dirty="0" smtClean="0">
                <a:solidFill>
                  <a:schemeClr val="tx1"/>
                </a:solidFill>
                <a:latin typeface="Times New Roman" pitchFamily="18" charset="0"/>
                <a:cs typeface="Times New Roman" pitchFamily="18" charset="0"/>
              </a:endParaRPr>
            </a:p>
            <a:p>
              <a:pPr algn="l"/>
              <a:r>
                <a:rPr lang="en-US" sz="3000" b="1" dirty="0" smtClean="0">
                  <a:solidFill>
                    <a:schemeClr val="tx1"/>
                  </a:solidFill>
                  <a:latin typeface="Times New Roman" pitchFamily="18" charset="0"/>
                  <a:cs typeface="Times New Roman" pitchFamily="18" charset="0"/>
                </a:rPr>
                <a:t>PI: </a:t>
              </a:r>
              <a:r>
                <a:rPr lang="en-US" sz="3000" dirty="0" smtClean="0">
                  <a:solidFill>
                    <a:schemeClr val="tx1"/>
                  </a:solidFill>
                  <a:latin typeface="Times New Roman" pitchFamily="18" charset="0"/>
                  <a:cs typeface="Times New Roman" pitchFamily="18" charset="0"/>
                </a:rPr>
                <a:t>Nigel Bush, Ph.D.</a:t>
              </a:r>
            </a:p>
            <a:p>
              <a:pPr algn="l"/>
              <a:r>
                <a:rPr lang="en-US" sz="3000" b="1" dirty="0" smtClean="0">
                  <a:solidFill>
                    <a:schemeClr val="tx1"/>
                  </a:solidFill>
                  <a:latin typeface="Times New Roman" pitchFamily="18" charset="0"/>
                  <a:cs typeface="Times New Roman" pitchFamily="18" charset="0"/>
                </a:rPr>
                <a:t>Type of Study: </a:t>
              </a:r>
              <a:r>
                <a:rPr lang="en-US" sz="3000" dirty="0" smtClean="0">
                  <a:solidFill>
                    <a:schemeClr val="tx1"/>
                  </a:solidFill>
                  <a:latin typeface="Times New Roman" pitchFamily="18" charset="0"/>
                  <a:cs typeface="Times New Roman" pitchFamily="18" charset="0"/>
                </a:rPr>
                <a:t>Intervention</a:t>
              </a:r>
            </a:p>
            <a:p>
              <a:pPr algn="l"/>
              <a:r>
                <a:rPr lang="en-US" sz="3000" b="1" dirty="0" smtClean="0">
                  <a:solidFill>
                    <a:schemeClr val="tx1"/>
                  </a:solidFill>
                  <a:latin typeface="Times New Roman" pitchFamily="18" charset="0"/>
                  <a:cs typeface="Times New Roman" pitchFamily="18" charset="0"/>
                </a:rPr>
                <a:t>Methodology: </a:t>
              </a:r>
              <a:r>
                <a:rPr lang="en-US" sz="3000" dirty="0" smtClean="0">
                  <a:solidFill>
                    <a:schemeClr val="tx1"/>
                  </a:solidFill>
                  <a:latin typeface="Times New Roman" pitchFamily="18" charset="0"/>
                  <a:cs typeface="Times New Roman" pitchFamily="18" charset="0"/>
                </a:rPr>
                <a:t>Mix Method  </a:t>
              </a:r>
            </a:p>
            <a:p>
              <a:pPr algn="l"/>
              <a:endParaRPr lang="en-US" sz="2400" b="1" dirty="0">
                <a:solidFill>
                  <a:schemeClr val="tx1"/>
                </a:solidFill>
                <a:latin typeface="Times New Roman" pitchFamily="18" charset="0"/>
                <a:cs typeface="Times New Roman" pitchFamily="18" charset="0"/>
              </a:endParaRPr>
            </a:p>
            <a:p>
              <a:pPr algn="l" defTabSz="4284663"/>
              <a:endParaRPr lang="en-US" sz="2400" b="1" dirty="0" smtClean="0">
                <a:solidFill>
                  <a:schemeClr val="tx1"/>
                </a:solidFill>
                <a:latin typeface="Times New Roman" pitchFamily="18" charset="0"/>
                <a:cs typeface="Times New Roman" pitchFamily="18" charset="0"/>
              </a:endParaRPr>
            </a:p>
            <a:p>
              <a:pPr algn="l" defTabSz="4284663"/>
              <a:r>
                <a:rPr lang="en-US" sz="2400" b="1" dirty="0" smtClean="0">
                  <a:solidFill>
                    <a:schemeClr val="tx1"/>
                  </a:solidFill>
                  <a:latin typeface="Times New Roman" pitchFamily="18" charset="0"/>
                  <a:cs typeface="Times New Roman" pitchFamily="18" charset="0"/>
                </a:rPr>
                <a:t>Overview: </a:t>
              </a:r>
              <a:r>
                <a:rPr lang="en-US" sz="2400" dirty="0" smtClean="0">
                  <a:solidFill>
                    <a:schemeClr val="tx1"/>
                  </a:solidFill>
                  <a:latin typeface="Times New Roman" pitchFamily="18" charset="0"/>
                  <a:cs typeface="Times New Roman" pitchFamily="18" charset="0"/>
                </a:rPr>
                <a:t>A common strategy to cope with suicidal ideation and behavior is the creation of a Hope Box which usually consists of items that are life-affirming. A limiting aspect of a traditional “physical” Hope Box (PHB) is the lack of portability.  A simple solution is to make a Virtual Hope Box (VHB) for </a:t>
              </a:r>
              <a:r>
                <a:rPr lang="en-US" sz="2400" dirty="0" err="1" smtClean="0">
                  <a:solidFill>
                    <a:schemeClr val="tx1"/>
                  </a:solidFill>
                  <a:latin typeface="Times New Roman" pitchFamily="18" charset="0"/>
                  <a:cs typeface="Times New Roman" pitchFamily="18" charset="0"/>
                </a:rPr>
                <a:t>Smartphones</a:t>
              </a:r>
              <a:r>
                <a:rPr lang="en-US" sz="2400" dirty="0" smtClean="0">
                  <a:solidFill>
                    <a:schemeClr val="tx1"/>
                  </a:solidFill>
                  <a:latin typeface="Times New Roman" pitchFamily="18" charset="0"/>
                  <a:cs typeface="Times New Roman" pitchFamily="18" charset="0"/>
                </a:rPr>
                <a:t>.</a:t>
              </a:r>
              <a:r>
                <a:rPr lang="en-US" sz="2400" b="1"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 A VHB turns the PHB into an application that can be accessed at anytime, anywhere. The VHB will provide users with stress management tools, interpersonal support (voice or video memos), inspirational texts, and life affirming reminders.  After the VHB has been developed and the usability tested, the VHB will be compared to the traditional PHB. Participants will be randomized to start with either the PHB or the VHB. After a set period of time the participant will return to the clinic to evaluate the Hope Box they were using and then  be switched to the other condition. Electronic VHB usage, self reports of PHB and VHB usage, brief patient usability and user satisfaction measures of both Hope Boxes will be collected.  A follow up assessment will also be given to compare to the baseline.  </a:t>
              </a:r>
            </a:p>
          </p:txBody>
        </p:sp>
        <p:pic>
          <p:nvPicPr>
            <p:cNvPr id="29" name="Picture 2" descr="Z:\PERSONAL\Bush\P3\mobile apps\Hope Box\screenshots and content\VHB_Main_color.jpg"/>
            <p:cNvPicPr>
              <a:picLocks noChangeAspect="1" noChangeArrowheads="1"/>
            </p:cNvPicPr>
            <p:nvPr/>
          </p:nvPicPr>
          <p:blipFill>
            <a:blip r:embed="rId4" cstate="print"/>
            <a:srcRect l="6850" t="3635" r="5963" b="7285"/>
            <a:stretch>
              <a:fillRect/>
            </a:stretch>
          </p:blipFill>
          <p:spPr bwMode="auto">
            <a:xfrm>
              <a:off x="18669000" y="21183600"/>
              <a:ext cx="1479177" cy="2669882"/>
            </a:xfrm>
            <a:prstGeom prst="rect">
              <a:avLst/>
            </a:prstGeom>
            <a:noFill/>
          </p:spPr>
        </p:pic>
      </p:grpSp>
      <p:grpSp>
        <p:nvGrpSpPr>
          <p:cNvPr id="16" name="Group 15"/>
          <p:cNvGrpSpPr/>
          <p:nvPr/>
        </p:nvGrpSpPr>
        <p:grpSpPr>
          <a:xfrm>
            <a:off x="25603200" y="10140122"/>
            <a:ext cx="14554200" cy="9671878"/>
            <a:chOff x="25603200" y="9787176"/>
            <a:chExt cx="14554200" cy="9671878"/>
          </a:xfrm>
        </p:grpSpPr>
        <p:sp>
          <p:nvSpPr>
            <p:cNvPr id="26" name="Text Box 282"/>
            <p:cNvSpPr txBox="1">
              <a:spLocks noChangeArrowheads="1"/>
            </p:cNvSpPr>
            <p:nvPr/>
          </p:nvSpPr>
          <p:spPr bwMode="auto">
            <a:xfrm>
              <a:off x="25603200" y="9787176"/>
              <a:ext cx="14554200" cy="9671878"/>
            </a:xfrm>
            <a:prstGeom prst="rect">
              <a:avLst/>
            </a:prstGeom>
            <a:solidFill>
              <a:schemeClr val="bg1"/>
            </a:solidFill>
            <a:ln w="28575">
              <a:solidFill>
                <a:schemeClr val="tx1"/>
              </a:solidFill>
              <a:miter lim="800000"/>
              <a:headEnd/>
              <a:tailEnd/>
            </a:ln>
          </p:spPr>
          <p:txBody>
            <a:bodyPr wrap="square" lIns="182880" tIns="182880" rIns="182880" bIns="182880">
              <a:spAutoFit/>
            </a:bodyPr>
            <a:lstStyle/>
            <a:p>
              <a:pPr defTabSz="4284663"/>
              <a:r>
                <a:rPr lang="en-US" sz="4000" b="1" dirty="0" smtClean="0">
                  <a:solidFill>
                    <a:schemeClr val="tx1"/>
                  </a:solidFill>
                  <a:latin typeface="Times New Roman" pitchFamily="18" charset="0"/>
                  <a:cs typeface="Times New Roman" pitchFamily="18" charset="0"/>
                </a:rPr>
                <a:t>A Behavioral Sleep Intervention for the Prevention of Suicidal Behaviors in Military Veterans: A Randomized Controlled Trial</a:t>
              </a:r>
            </a:p>
            <a:p>
              <a:pPr defTabSz="4284663"/>
              <a:endParaRPr lang="en-US" sz="4000" b="1" dirty="0" smtClean="0">
                <a:solidFill>
                  <a:schemeClr val="tx1"/>
                </a:solidFill>
                <a:latin typeface="Times New Roman" pitchFamily="18" charset="0"/>
                <a:cs typeface="Times New Roman" pitchFamily="18" charset="0"/>
              </a:endParaRPr>
            </a:p>
            <a:p>
              <a:pPr algn="l"/>
              <a:r>
                <a:rPr lang="en-US" sz="3000" b="1" dirty="0" smtClean="0">
                  <a:solidFill>
                    <a:schemeClr val="tx1"/>
                  </a:solidFill>
                  <a:latin typeface="Times New Roman" pitchFamily="18" charset="0"/>
                  <a:cs typeface="Times New Roman" pitchFamily="18" charset="0"/>
                </a:rPr>
                <a:t>PI: </a:t>
              </a:r>
              <a:r>
                <a:rPr lang="en-US" sz="3000" dirty="0" smtClean="0">
                  <a:solidFill>
                    <a:schemeClr val="tx1"/>
                  </a:solidFill>
                  <a:latin typeface="Times New Roman" pitchFamily="18" charset="0"/>
                  <a:cs typeface="Times New Roman" pitchFamily="18" charset="0"/>
                </a:rPr>
                <a:t>Rebecca Bernert, Ph.D.</a:t>
              </a:r>
            </a:p>
            <a:p>
              <a:pPr algn="l"/>
              <a:r>
                <a:rPr lang="en-US" sz="3000" b="1" dirty="0" smtClean="0">
                  <a:solidFill>
                    <a:schemeClr val="tx1"/>
                  </a:solidFill>
                  <a:latin typeface="Times New Roman" pitchFamily="18" charset="0"/>
                  <a:cs typeface="Times New Roman" pitchFamily="18" charset="0"/>
                </a:rPr>
                <a:t>Type of Study</a:t>
              </a:r>
              <a:r>
                <a:rPr lang="en-US" sz="3000" dirty="0" smtClean="0">
                  <a:solidFill>
                    <a:schemeClr val="tx1"/>
                  </a:solidFill>
                  <a:latin typeface="Times New Roman" pitchFamily="18" charset="0"/>
                  <a:cs typeface="Times New Roman" pitchFamily="18" charset="0"/>
                </a:rPr>
                <a:t>: Intervention</a:t>
              </a:r>
            </a:p>
            <a:p>
              <a:pPr algn="l"/>
              <a:r>
                <a:rPr lang="en-US" sz="3000" b="1" dirty="0" smtClean="0">
                  <a:solidFill>
                    <a:schemeClr val="tx1"/>
                  </a:solidFill>
                  <a:latin typeface="Times New Roman" pitchFamily="18" charset="0"/>
                  <a:cs typeface="Times New Roman" pitchFamily="18" charset="0"/>
                </a:rPr>
                <a:t>Methodology: </a:t>
              </a:r>
              <a:r>
                <a:rPr lang="en-US" sz="3000" dirty="0" smtClean="0">
                  <a:solidFill>
                    <a:schemeClr val="tx1"/>
                  </a:solidFill>
                  <a:latin typeface="Times New Roman" pitchFamily="18" charset="0"/>
                  <a:cs typeface="Times New Roman" pitchFamily="18" charset="0"/>
                </a:rPr>
                <a:t>Randomized Controlled trial</a:t>
              </a:r>
            </a:p>
            <a:p>
              <a:pPr algn="l"/>
              <a:endParaRPr lang="en-US" sz="3000" dirty="0" smtClean="0">
                <a:solidFill>
                  <a:schemeClr val="tx1"/>
                </a:solidFill>
                <a:latin typeface="Times New Roman" pitchFamily="18" charset="0"/>
                <a:cs typeface="Times New Roman" pitchFamily="18" charset="0"/>
              </a:endParaRPr>
            </a:p>
            <a:p>
              <a:pPr algn="l" defTabSz="4284663"/>
              <a:endParaRPr lang="en-US" sz="4000" i="1" dirty="0" smtClean="0">
                <a:solidFill>
                  <a:schemeClr val="tx1"/>
                </a:solidFill>
                <a:latin typeface="Times New Roman" pitchFamily="18" charset="0"/>
                <a:cs typeface="Times New Roman" pitchFamily="18" charset="0"/>
              </a:endParaRPr>
            </a:p>
            <a:p>
              <a:pPr algn="l" defTabSz="4284663"/>
              <a:endParaRPr lang="en-US" sz="4000" i="1" dirty="0" smtClean="0">
                <a:solidFill>
                  <a:schemeClr val="tx1"/>
                </a:solidFill>
                <a:latin typeface="Times New Roman" pitchFamily="18" charset="0"/>
                <a:cs typeface="Times New Roman" pitchFamily="18" charset="0"/>
              </a:endParaRPr>
            </a:p>
            <a:p>
              <a:pPr algn="l" defTabSz="4284663"/>
              <a:endParaRPr lang="en-US" sz="4000" i="1" dirty="0" smtClean="0">
                <a:solidFill>
                  <a:schemeClr val="tx1"/>
                </a:solidFill>
                <a:latin typeface="Times New Roman" pitchFamily="18" charset="0"/>
                <a:cs typeface="Times New Roman" pitchFamily="18" charset="0"/>
              </a:endParaRPr>
            </a:p>
            <a:p>
              <a:pPr algn="l" defTabSz="4284663"/>
              <a:endParaRPr lang="en-US" sz="2400" b="1" dirty="0" smtClean="0">
                <a:solidFill>
                  <a:schemeClr val="tx1"/>
                </a:solidFill>
                <a:latin typeface="Times New Roman" pitchFamily="18" charset="0"/>
                <a:cs typeface="Times New Roman" pitchFamily="18" charset="0"/>
              </a:endParaRPr>
            </a:p>
            <a:p>
              <a:pPr algn="l"/>
              <a:r>
                <a:rPr lang="en-US" sz="2450" b="1" dirty="0" smtClean="0">
                  <a:solidFill>
                    <a:schemeClr val="tx1"/>
                  </a:solidFill>
                  <a:latin typeface="Times New Roman" pitchFamily="18" charset="0"/>
                  <a:cs typeface="Times New Roman" pitchFamily="18" charset="0"/>
                </a:rPr>
                <a:t>Overview: </a:t>
              </a:r>
              <a:r>
                <a:rPr lang="en-US" sz="2450" dirty="0" smtClean="0">
                  <a:solidFill>
                    <a:schemeClr val="tx1"/>
                  </a:solidFill>
                  <a:latin typeface="Times New Roman" pitchFamily="18" charset="0"/>
                  <a:cs typeface="Times New Roman" pitchFamily="18" charset="0"/>
                </a:rPr>
                <a:t>The aim of this study is to </a:t>
              </a:r>
              <a:r>
                <a:rPr lang="en-US" sz="2450" dirty="0" err="1" smtClean="0">
                  <a:solidFill>
                    <a:schemeClr val="tx1"/>
                  </a:solidFill>
                  <a:latin typeface="Times New Roman" pitchFamily="18" charset="0"/>
                  <a:cs typeface="Times New Roman" pitchFamily="18" charset="0"/>
                </a:rPr>
                <a:t>manualize</a:t>
              </a:r>
              <a:r>
                <a:rPr lang="en-US" sz="2450" dirty="0" smtClean="0">
                  <a:solidFill>
                    <a:schemeClr val="tx1"/>
                  </a:solidFill>
                  <a:latin typeface="Times New Roman" pitchFamily="18" charset="0"/>
                  <a:cs typeface="Times New Roman" pitchFamily="18" charset="0"/>
                </a:rPr>
                <a:t> an integrated sleep intervention to decrease suicidal behaviors among Operation Enduring Freedom (OEF) and Operation Iraqi Freedom (OIF) Veterans.  It will test the outcomes of a Military Sleep-based Preventive Intervention (MSPI) using a randomized controlled trial. Participants will attend 8 study visits, post treatment, as well as a 1 month and 3 month follow up.  After initial screening, participants will be randomized to either MSPI or Treatment as Usual (TAU). MSPI consists of modified version of Cognitive Behavioral Therapy for Insomnia. The main areas of focus for this treatment are sleeping behavior, cognitive restructuring, relaxation training, nightmare frequency and severity, and stimulus control techniques. At each visit, data will be collected from a sleep diary as well as empirically supported assessments. </a:t>
              </a:r>
              <a:endParaRPr lang="en-US" sz="2400" b="1" dirty="0">
                <a:solidFill>
                  <a:schemeClr val="tx1"/>
                </a:solidFill>
                <a:latin typeface="Times New Roman" pitchFamily="18" charset="0"/>
                <a:cs typeface="Times New Roman" pitchFamily="18" charset="0"/>
              </a:endParaRPr>
            </a:p>
          </p:txBody>
        </p:sp>
        <p:pic>
          <p:nvPicPr>
            <p:cNvPr id="32" name="Picture 31"/>
            <p:cNvPicPr>
              <a:picLocks noChangeAspect="1"/>
            </p:cNvPicPr>
            <p:nvPr/>
          </p:nvPicPr>
          <p:blipFill>
            <a:blip r:embed="rId5" cstate="print"/>
            <a:srcRect t="21175"/>
            <a:stretch>
              <a:fillRect/>
            </a:stretch>
          </p:blipFill>
          <p:spPr>
            <a:xfrm>
              <a:off x="33147000" y="11353800"/>
              <a:ext cx="6625433" cy="4191000"/>
            </a:xfrm>
            <a:prstGeom prst="rect">
              <a:avLst/>
            </a:prstGeom>
          </p:spPr>
        </p:pic>
      </p:grpSp>
      <p:grpSp>
        <p:nvGrpSpPr>
          <p:cNvPr id="17" name="Group 16"/>
          <p:cNvGrpSpPr/>
          <p:nvPr/>
        </p:nvGrpSpPr>
        <p:grpSpPr>
          <a:xfrm>
            <a:off x="25603200" y="21107400"/>
            <a:ext cx="14554200" cy="10744200"/>
            <a:chOff x="24307800" y="21412200"/>
            <a:chExt cx="15849600" cy="10372070"/>
          </a:xfrm>
        </p:grpSpPr>
        <p:sp>
          <p:nvSpPr>
            <p:cNvPr id="23" name="Text Box 282"/>
            <p:cNvSpPr txBox="1">
              <a:spLocks noChangeArrowheads="1"/>
            </p:cNvSpPr>
            <p:nvPr/>
          </p:nvSpPr>
          <p:spPr bwMode="auto">
            <a:xfrm>
              <a:off x="24307800" y="21412200"/>
              <a:ext cx="15849600" cy="10372070"/>
            </a:xfrm>
            <a:prstGeom prst="rect">
              <a:avLst/>
            </a:prstGeom>
            <a:solidFill>
              <a:schemeClr val="bg1"/>
            </a:solidFill>
            <a:ln w="28575">
              <a:solidFill>
                <a:schemeClr val="tx1"/>
              </a:solidFill>
              <a:miter lim="800000"/>
              <a:headEnd/>
              <a:tailEnd/>
            </a:ln>
          </p:spPr>
          <p:txBody>
            <a:bodyPr wrap="square" lIns="182880" tIns="182880" rIns="182880" bIns="182880">
              <a:spAutoFit/>
            </a:bodyPr>
            <a:lstStyle/>
            <a:p>
              <a:r>
                <a:rPr lang="en-US" sz="4000" b="1" dirty="0" smtClean="0">
                  <a:solidFill>
                    <a:schemeClr val="tx1"/>
                  </a:solidFill>
                  <a:latin typeface="Times New Roman" pitchFamily="18" charset="0"/>
                  <a:cs typeface="Times New Roman" pitchFamily="18" charset="0"/>
                </a:rPr>
                <a:t>Suicide Bereavement in Military and their Families</a:t>
              </a:r>
            </a:p>
            <a:p>
              <a:endParaRPr lang="en-US" sz="4000" b="1" dirty="0" smtClean="0">
                <a:solidFill>
                  <a:schemeClr val="tx1"/>
                </a:solidFill>
                <a:latin typeface="Times New Roman" pitchFamily="18" charset="0"/>
                <a:cs typeface="Times New Roman" pitchFamily="18" charset="0"/>
              </a:endParaRPr>
            </a:p>
            <a:p>
              <a:pPr algn="l"/>
              <a:r>
                <a:rPr lang="en-US" sz="3000" b="1" dirty="0" smtClean="0">
                  <a:solidFill>
                    <a:schemeClr val="tx1"/>
                  </a:solidFill>
                  <a:latin typeface="Times New Roman" pitchFamily="18" charset="0"/>
                  <a:cs typeface="Times New Roman" pitchFamily="18" charset="0"/>
                </a:rPr>
                <a:t>PI:</a:t>
              </a:r>
              <a:r>
                <a:rPr lang="en-US" sz="3000" dirty="0" smtClean="0">
                  <a:solidFill>
                    <a:schemeClr val="tx1"/>
                  </a:solidFill>
                  <a:latin typeface="Times New Roman" pitchFamily="18" charset="0"/>
                  <a:cs typeface="Times New Roman" pitchFamily="18" charset="0"/>
                </a:rPr>
                <a:t> Julie Cerel, Ph.D.</a:t>
              </a:r>
            </a:p>
            <a:p>
              <a:pPr algn="l"/>
              <a:r>
                <a:rPr lang="en-US" sz="3000" b="1" dirty="0" smtClean="0">
                  <a:solidFill>
                    <a:schemeClr val="tx1"/>
                  </a:solidFill>
                  <a:latin typeface="Times New Roman" pitchFamily="18" charset="0"/>
                  <a:cs typeface="Times New Roman" pitchFamily="18" charset="0"/>
                </a:rPr>
                <a:t>Type of study: </a:t>
              </a:r>
              <a:r>
                <a:rPr lang="en-US" sz="3000" dirty="0" smtClean="0">
                  <a:solidFill>
                    <a:schemeClr val="tx1"/>
                  </a:solidFill>
                  <a:latin typeface="Times New Roman" pitchFamily="18" charset="0"/>
                  <a:cs typeface="Times New Roman" pitchFamily="18" charset="0"/>
                </a:rPr>
                <a:t>Epidemiological/</a:t>
              </a:r>
              <a:r>
                <a:rPr lang="en-US" sz="3000" dirty="0" err="1" smtClean="0">
                  <a:solidFill>
                    <a:schemeClr val="tx1"/>
                  </a:solidFill>
                  <a:latin typeface="Times New Roman" pitchFamily="18" charset="0"/>
                  <a:cs typeface="Times New Roman" pitchFamily="18" charset="0"/>
                </a:rPr>
                <a:t>Postvention</a:t>
              </a:r>
              <a:endParaRPr lang="en-US" sz="3000" dirty="0" smtClean="0">
                <a:solidFill>
                  <a:schemeClr val="tx1"/>
                </a:solidFill>
                <a:latin typeface="Times New Roman" pitchFamily="18" charset="0"/>
                <a:cs typeface="Times New Roman" pitchFamily="18" charset="0"/>
              </a:endParaRPr>
            </a:p>
            <a:p>
              <a:pPr algn="l"/>
              <a:r>
                <a:rPr lang="en-US" sz="3000" b="1" dirty="0" smtClean="0">
                  <a:solidFill>
                    <a:schemeClr val="tx1"/>
                  </a:solidFill>
                  <a:latin typeface="Times New Roman" pitchFamily="18" charset="0"/>
                  <a:cs typeface="Times New Roman" pitchFamily="18" charset="0"/>
                </a:rPr>
                <a:t>Methodology: </a:t>
              </a:r>
              <a:r>
                <a:rPr lang="en-US" sz="3000" dirty="0" smtClean="0">
                  <a:solidFill>
                    <a:schemeClr val="tx1"/>
                  </a:solidFill>
                  <a:latin typeface="Times New Roman" pitchFamily="18" charset="0"/>
                  <a:cs typeface="Times New Roman" pitchFamily="18" charset="0"/>
                </a:rPr>
                <a:t>Mixed Method</a:t>
              </a:r>
            </a:p>
            <a:p>
              <a:pPr algn="l"/>
              <a:endParaRPr lang="en-US" sz="2400" dirty="0" smtClean="0">
                <a:solidFill>
                  <a:schemeClr val="tx1"/>
                </a:solidFill>
                <a:latin typeface="Times New Roman" pitchFamily="18" charset="0"/>
                <a:cs typeface="Times New Roman" pitchFamily="18" charset="0"/>
              </a:endParaRPr>
            </a:p>
            <a:p>
              <a:pPr algn="l"/>
              <a:endParaRPr lang="en-US" sz="2400" dirty="0" smtClean="0">
                <a:solidFill>
                  <a:schemeClr val="tx1"/>
                </a:solidFill>
                <a:latin typeface="Times New Roman" pitchFamily="18" charset="0"/>
                <a:cs typeface="Times New Roman" pitchFamily="18" charset="0"/>
              </a:endParaRPr>
            </a:p>
            <a:p>
              <a:pPr algn="l"/>
              <a:endParaRPr lang="en-US" sz="2400" dirty="0" smtClean="0">
                <a:solidFill>
                  <a:schemeClr val="tx1"/>
                </a:solidFill>
                <a:latin typeface="Times New Roman" pitchFamily="18" charset="0"/>
                <a:cs typeface="Times New Roman" pitchFamily="18" charset="0"/>
              </a:endParaRPr>
            </a:p>
            <a:p>
              <a:pPr algn="l"/>
              <a:endParaRPr lang="en-US" sz="2400" dirty="0" smtClean="0">
                <a:solidFill>
                  <a:schemeClr val="tx1"/>
                </a:solidFill>
                <a:latin typeface="Times New Roman" pitchFamily="18" charset="0"/>
                <a:cs typeface="Times New Roman" pitchFamily="18" charset="0"/>
              </a:endParaRPr>
            </a:p>
            <a:p>
              <a:pPr algn="l"/>
              <a:endParaRPr lang="en-US" sz="2400" dirty="0" smtClean="0">
                <a:solidFill>
                  <a:schemeClr val="tx1"/>
                </a:solidFill>
                <a:latin typeface="Times New Roman" pitchFamily="18" charset="0"/>
                <a:cs typeface="Times New Roman" pitchFamily="18" charset="0"/>
              </a:endParaRPr>
            </a:p>
            <a:p>
              <a:pPr algn="l"/>
              <a:endParaRPr lang="en-US" sz="2400" dirty="0" smtClean="0">
                <a:solidFill>
                  <a:schemeClr val="tx1"/>
                </a:solidFill>
                <a:latin typeface="Times New Roman" pitchFamily="18" charset="0"/>
                <a:cs typeface="Times New Roman" pitchFamily="18" charset="0"/>
              </a:endParaRPr>
            </a:p>
            <a:p>
              <a:pPr algn="l"/>
              <a:endParaRPr lang="en-US" sz="2400" dirty="0" smtClean="0">
                <a:solidFill>
                  <a:schemeClr val="tx1"/>
                </a:solidFill>
                <a:latin typeface="Times New Roman" pitchFamily="18" charset="0"/>
                <a:cs typeface="Times New Roman" pitchFamily="18" charset="0"/>
              </a:endParaRPr>
            </a:p>
            <a:p>
              <a:pPr algn="l"/>
              <a:r>
                <a:rPr lang="en-US" sz="2400" b="1" dirty="0" smtClean="0">
                  <a:solidFill>
                    <a:schemeClr val="tx1"/>
                  </a:solidFill>
                  <a:latin typeface="Times New Roman" pitchFamily="18" charset="0"/>
                  <a:cs typeface="Times New Roman" pitchFamily="18" charset="0"/>
                </a:rPr>
                <a:t>Overview</a:t>
              </a:r>
              <a:r>
                <a:rPr lang="en-US" sz="2400" dirty="0" smtClean="0">
                  <a:solidFill>
                    <a:schemeClr val="tx1"/>
                  </a:solidFill>
                  <a:latin typeface="Times New Roman" pitchFamily="18" charset="0"/>
                  <a:cs typeface="Times New Roman" pitchFamily="18" charset="0"/>
                </a:rPr>
                <a:t>: As a direct result of increased rates of suicide, there are more individuals being exposed to suicide.  The outcomes of exposure to suicide have been documented, and may include prolonged grief, PTSD and depression in individuals impacted by suicide. Despite having this knowledge very little is known about how many people in the Veteran or military family population are impacted by suicide, the extent of resulting  problems experienced by survivors and which variables could predict negative outcomes in hopes of reducing mortality and morbidity among this population. This study plans to gather epidemiological data  to determine how common the experience of exposure to suicide is for Veterans and the relationship between exposure and negative outcomes. This data will be collected in three stages the first being a phone interview. After the initial phone survey individuals who have been exposed to suicide or combat related death of a coworker will be invited to take an online survey. The last stage involves an in depth interview in person or on the phone. Each stage of the study will involve measures targeting suicide, mental health, resilience and posttraumatic growth. An additional component of this study is to meet with adult children, parents, and spouses who have experienced the suicide (in the last five years) of an active duty military member or Veteran. All of the data collected above will be compared to a base group with suicide exposure.</a:t>
              </a:r>
            </a:p>
          </p:txBody>
        </p:sp>
        <p:graphicFrame>
          <p:nvGraphicFramePr>
            <p:cNvPr id="34" name="Organization Chart 30"/>
            <p:cNvGraphicFramePr/>
            <p:nvPr>
              <p:extLst>
                <p:ext uri="{D42A27DB-BD31-4B8C-83A1-F6EECF244321}">
                  <p14:modId xmlns="" xmlns:p14="http://schemas.microsoft.com/office/powerpoint/2010/main" val="3729918738"/>
                </p:ext>
              </p:extLst>
            </p:nvPr>
          </p:nvGraphicFramePr>
          <p:xfrm>
            <a:off x="32156400" y="21945600"/>
            <a:ext cx="65532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pic>
        <p:nvPicPr>
          <p:cNvPr id="35" name="Picture 34"/>
          <p:cNvPicPr>
            <a:picLocks noChangeAspect="1" noChangeArrowheads="1"/>
          </p:cNvPicPr>
          <p:nvPr/>
        </p:nvPicPr>
        <p:blipFill>
          <a:blip r:embed="rId11" cstate="print">
            <a:clrChange>
              <a:clrFrom>
                <a:srgbClr val="FFFFFF"/>
              </a:clrFrom>
              <a:clrTo>
                <a:srgbClr val="FFFFFF">
                  <a:alpha val="0"/>
                </a:srgbClr>
              </a:clrTo>
            </a:clrChange>
            <a:lum bright="-20000" contrast="-20000"/>
          </a:blip>
          <a:srcRect/>
          <a:stretch>
            <a:fillRect/>
          </a:stretch>
        </p:blipFill>
        <p:spPr bwMode="auto">
          <a:xfrm>
            <a:off x="1143000" y="1143000"/>
            <a:ext cx="6019800" cy="22275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4284663" rtl="0" eaLnBrk="1" fontAlgn="base" latinLnBrk="0" hangingPunct="1">
          <a:lnSpc>
            <a:spcPct val="100000"/>
          </a:lnSpc>
          <a:spcBef>
            <a:spcPct val="0"/>
          </a:spcBef>
          <a:spcAft>
            <a:spcPct val="0"/>
          </a:spcAft>
          <a:buClrTx/>
          <a:buSzTx/>
          <a:buFontTx/>
          <a:buNone/>
          <a:tabLst/>
          <a:defRPr kumimoji="0" lang="en-US" sz="20600" b="0" i="0" u="none" strike="noStrike" cap="none" normalizeH="0" baseline="0" smtClean="0">
            <a:ln>
              <a:noFill/>
            </a:ln>
            <a:solidFill>
              <a:schemeClr val="bg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4284663" rtl="0" eaLnBrk="1" fontAlgn="base" latinLnBrk="0" hangingPunct="1">
          <a:lnSpc>
            <a:spcPct val="100000"/>
          </a:lnSpc>
          <a:spcBef>
            <a:spcPct val="0"/>
          </a:spcBef>
          <a:spcAft>
            <a:spcPct val="0"/>
          </a:spcAft>
          <a:buClrTx/>
          <a:buSzTx/>
          <a:buFontTx/>
          <a:buNone/>
          <a:tabLst/>
          <a:defRPr kumimoji="0" lang="en-US" sz="20600" b="0" i="0" u="none" strike="noStrike" cap="none" normalizeH="0" baseline="0" smtClean="0">
            <a:ln>
              <a:noFill/>
            </a:ln>
            <a:solidFill>
              <a:schemeClr val="bg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MIRECC-5</Template>
  <TotalTime>4853</TotalTime>
  <Words>1294</Words>
  <Application>Microsoft Office PowerPoint</Application>
  <PresentationFormat>Custom</PresentationFormat>
  <Paragraphs>74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Slide 1</vt:lpstr>
    </vt:vector>
  </TitlesOfParts>
  <Company>Psychologist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Injury, Decision Making Capacity, and Homelessness: The Ethical Challenges Faced By Care Providers</dc:title>
  <dc:creator>Lisa Brenner</dc:creator>
  <cp:lastModifiedBy>VHAECHDwyerM</cp:lastModifiedBy>
  <cp:revision>152</cp:revision>
  <cp:lastPrinted>1601-01-01T00:00:00Z</cp:lastPrinted>
  <dcterms:created xsi:type="dcterms:W3CDTF">2004-09-11T12:16:41Z</dcterms:created>
  <dcterms:modified xsi:type="dcterms:W3CDTF">2012-05-04T20:24:14Z</dcterms:modified>
</cp:coreProperties>
</file>