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372" r:id="rId6"/>
    <p:sldId id="401" r:id="rId7"/>
    <p:sldId id="381" r:id="rId8"/>
    <p:sldId id="379" r:id="rId9"/>
    <p:sldId id="373" r:id="rId10"/>
    <p:sldId id="380" r:id="rId11"/>
    <p:sldId id="374" r:id="rId12"/>
    <p:sldId id="391" r:id="rId13"/>
    <p:sldId id="395" r:id="rId14"/>
    <p:sldId id="397" r:id="rId15"/>
    <p:sldId id="398" r:id="rId16"/>
    <p:sldId id="394" r:id="rId17"/>
    <p:sldId id="383" r:id="rId18"/>
    <p:sldId id="384" r:id="rId19"/>
    <p:sldId id="388" r:id="rId20"/>
    <p:sldId id="387" r:id="rId21"/>
    <p:sldId id="400" r:id="rId22"/>
    <p:sldId id="386" r:id="rId23"/>
    <p:sldId id="399" r:id="rId24"/>
    <p:sldId id="385" r:id="rId25"/>
    <p:sldId id="390" r:id="rId26"/>
    <p:sldId id="389" r:id="rId27"/>
    <p:sldId id="37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skopp" initials="n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FFCC"/>
    <a:srgbClr val="EDF3F9"/>
    <a:srgbClr val="F9FBFD"/>
    <a:srgbClr val="CC6600"/>
    <a:srgbClr val="FFFF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5" autoAdjust="0"/>
    <p:restoredTop sz="99743" autoAdjust="0"/>
  </p:normalViewPr>
  <p:slideViewPr>
    <p:cSldViewPr>
      <p:cViewPr varScale="1">
        <p:scale>
          <a:sx n="94" d="100"/>
          <a:sy n="94" d="100"/>
        </p:scale>
        <p:origin x="-10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D9FBE9-1D0B-4589-8599-03FA88E97E3C}" type="datetimeFigureOut">
              <a:rPr lang="en-US" smtClean="0"/>
              <a:pPr/>
              <a:t>6/8/2012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5F1ECF-94D6-44C0-ADC2-8A54DAC25B6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90F150-92E1-43C9-AD0D-33AD2B2C7F9A}" type="datetimeFigureOut">
              <a:rPr lang="en-US" smtClean="0"/>
              <a:pPr/>
              <a:t>6/8/2012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C782D1-A9F5-4E04-9CDD-FABE238235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0"/>
            <a:ext cx="5638800" cy="1828800"/>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648200"/>
            <a:ext cx="5562600" cy="5334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0625" y="0"/>
            <a:ext cx="1066800" cy="6858000"/>
          </a:xfrm>
        </p:spPr>
        <p:txBody>
          <a:bodyPr vert="eaVert">
            <a:noAutofit/>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rot="5400000">
            <a:off x="0" y="312738"/>
            <a:ext cx="533400" cy="365125"/>
          </a:xfrm>
        </p:spPr>
        <p:txBody>
          <a:bodyPr/>
          <a:lstStyle/>
          <a:p>
            <a:fld id="{3E9CF3B7-2E0B-459C-BA24-7183F93616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E9CF3B7-2E0B-459C-BA24-7183F9361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81525" y="1371600"/>
            <a:ext cx="0" cy="4038600"/>
          </a:xfrm>
          <a:prstGeom prst="line">
            <a:avLst/>
          </a:prstGeom>
          <a:noFill/>
          <a:ln w="9525">
            <a:solidFill>
              <a:schemeClr val="tx1"/>
            </a:solidFill>
            <a:round/>
            <a:headEnd/>
            <a:tailEnd/>
          </a:ln>
        </p:spPr>
        <p:txBody>
          <a:bodyPr/>
          <a:lstStyle/>
          <a:p>
            <a:pPr eaLnBrk="0" fontAlgn="base" hangingPunct="0">
              <a:spcBef>
                <a:spcPct val="20000"/>
              </a:spcBef>
              <a:spcAft>
                <a:spcPct val="0"/>
              </a:spcAft>
              <a:defRPr/>
            </a:pPr>
            <a:endParaRPr lang="en-US" dirty="0">
              <a:solidFill>
                <a:srgbClr val="000000"/>
              </a:solidFill>
              <a:latin typeface="Verdana" pitchFamily="34" charset="0"/>
            </a:endParaRPr>
          </a:p>
        </p:txBody>
      </p:sp>
      <p:sp>
        <p:nvSpPr>
          <p:cNvPr id="8" name="Text Box 5"/>
          <p:cNvSpPr txBox="1">
            <a:spLocks noChangeArrowheads="1"/>
          </p:cNvSpPr>
          <p:nvPr userDrawn="1"/>
        </p:nvSpPr>
        <p:spPr bwMode="auto">
          <a:xfrm>
            <a:off x="228600" y="1352550"/>
            <a:ext cx="4235450" cy="609600"/>
          </a:xfrm>
          <a:prstGeom prst="rect">
            <a:avLst/>
          </a:prstGeom>
          <a:noFill/>
          <a:ln w="9525">
            <a:noFill/>
            <a:miter lim="800000"/>
            <a:headEnd/>
            <a:tailEnd/>
          </a:ln>
        </p:spPr>
        <p:txBody>
          <a:bodyPr>
            <a:spAutoFit/>
          </a:bodyPr>
          <a:lstStyle/>
          <a:p>
            <a:pPr fontAlgn="base">
              <a:spcBef>
                <a:spcPct val="0"/>
              </a:spcBef>
              <a:spcAft>
                <a:spcPct val="0"/>
              </a:spcAft>
              <a:defRPr/>
            </a:pPr>
            <a:r>
              <a:rPr lang="en-US" sz="1400" b="1" u="sng" dirty="0">
                <a:solidFill>
                  <a:srgbClr val="000000"/>
                </a:solidFill>
              </a:rPr>
              <a:t>Program Description</a:t>
            </a:r>
            <a:endParaRPr lang="en-US" sz="1400" u="sng" dirty="0">
              <a:solidFill>
                <a:srgbClr val="000000"/>
              </a:solidFill>
            </a:endParaRPr>
          </a:p>
          <a:p>
            <a:pPr fontAlgn="base">
              <a:spcBef>
                <a:spcPct val="0"/>
              </a:spcBef>
              <a:spcAft>
                <a:spcPct val="0"/>
              </a:spcAft>
              <a:defRPr/>
            </a:pPr>
            <a:endParaRPr lang="en-US" sz="1000" dirty="0">
              <a:solidFill>
                <a:srgbClr val="000000"/>
              </a:solidFill>
            </a:endParaRPr>
          </a:p>
          <a:p>
            <a:pPr fontAlgn="base">
              <a:spcBef>
                <a:spcPct val="0"/>
              </a:spcBef>
              <a:spcAft>
                <a:spcPct val="0"/>
              </a:spcAft>
              <a:defRPr/>
            </a:pPr>
            <a:endParaRPr lang="en-US" sz="1000" dirty="0">
              <a:solidFill>
                <a:srgbClr val="000000"/>
              </a:solidFill>
            </a:endParaRPr>
          </a:p>
        </p:txBody>
      </p:sp>
      <p:sp>
        <p:nvSpPr>
          <p:cNvPr id="9" name="Line 11"/>
          <p:cNvSpPr>
            <a:spLocks noChangeShapeType="1"/>
          </p:cNvSpPr>
          <p:nvPr userDrawn="1"/>
        </p:nvSpPr>
        <p:spPr bwMode="auto">
          <a:xfrm>
            <a:off x="238125" y="3565525"/>
            <a:ext cx="8666163" cy="0"/>
          </a:xfrm>
          <a:prstGeom prst="line">
            <a:avLst/>
          </a:prstGeom>
          <a:noFill/>
          <a:ln w="9525">
            <a:solidFill>
              <a:schemeClr val="tx1"/>
            </a:solidFill>
            <a:round/>
            <a:headEnd/>
            <a:tailEnd/>
          </a:ln>
        </p:spPr>
        <p:txBody>
          <a:bodyPr/>
          <a:lstStyle/>
          <a:p>
            <a:pPr eaLnBrk="0" fontAlgn="base" hangingPunct="0">
              <a:spcBef>
                <a:spcPct val="20000"/>
              </a:spcBef>
              <a:spcAft>
                <a:spcPct val="0"/>
              </a:spcAft>
              <a:defRPr/>
            </a:pPr>
            <a:endParaRPr lang="en-US" dirty="0">
              <a:solidFill>
                <a:srgbClr val="000000"/>
              </a:solidFill>
              <a:latin typeface="Verdana" pitchFamily="34" charset="0"/>
            </a:endParaRPr>
          </a:p>
        </p:txBody>
      </p:sp>
      <p:sp>
        <p:nvSpPr>
          <p:cNvPr id="10" name="TextBox 9"/>
          <p:cNvSpPr txBox="1"/>
          <p:nvPr userDrawn="1"/>
        </p:nvSpPr>
        <p:spPr>
          <a:xfrm>
            <a:off x="4627563" y="3648075"/>
            <a:ext cx="2052637" cy="254000"/>
          </a:xfrm>
          <a:prstGeom prst="rect">
            <a:avLst/>
          </a:prstGeom>
          <a:noFill/>
        </p:spPr>
        <p:txBody>
          <a:bodyPr>
            <a:spAutoFit/>
          </a:bodyPr>
          <a:lstStyle/>
          <a:p>
            <a:pPr fontAlgn="base">
              <a:lnSpc>
                <a:spcPct val="75000"/>
              </a:lnSpc>
              <a:spcBef>
                <a:spcPct val="0"/>
              </a:spcBef>
              <a:spcAft>
                <a:spcPct val="0"/>
              </a:spcAft>
              <a:defRPr/>
            </a:pPr>
            <a:r>
              <a:rPr lang="en-US" sz="1400" b="1" u="sng" dirty="0">
                <a:solidFill>
                  <a:srgbClr val="000000"/>
                </a:solidFill>
              </a:rPr>
              <a:t>Program Benefits</a:t>
            </a:r>
          </a:p>
        </p:txBody>
      </p:sp>
      <p:sp>
        <p:nvSpPr>
          <p:cNvPr id="11" name="TextBox 10"/>
          <p:cNvSpPr txBox="1"/>
          <p:nvPr userDrawn="1"/>
        </p:nvSpPr>
        <p:spPr>
          <a:xfrm>
            <a:off x="228600" y="3648075"/>
            <a:ext cx="1943100" cy="254000"/>
          </a:xfrm>
          <a:prstGeom prst="rect">
            <a:avLst/>
          </a:prstGeom>
          <a:noFill/>
        </p:spPr>
        <p:txBody>
          <a:bodyPr>
            <a:spAutoFit/>
          </a:bodyPr>
          <a:lstStyle/>
          <a:p>
            <a:pPr fontAlgn="base">
              <a:lnSpc>
                <a:spcPct val="75000"/>
              </a:lnSpc>
              <a:spcBef>
                <a:spcPct val="0"/>
              </a:spcBef>
              <a:spcAft>
                <a:spcPct val="0"/>
              </a:spcAft>
              <a:defRPr/>
            </a:pPr>
            <a:r>
              <a:rPr lang="en-US" sz="1400" b="1" u="sng" dirty="0">
                <a:solidFill>
                  <a:srgbClr val="000000"/>
                </a:solidFill>
              </a:rPr>
              <a:t>Growth</a:t>
            </a:r>
          </a:p>
        </p:txBody>
      </p:sp>
      <p:sp>
        <p:nvSpPr>
          <p:cNvPr id="12" name="TextBox 11"/>
          <p:cNvSpPr txBox="1"/>
          <p:nvPr userDrawn="1"/>
        </p:nvSpPr>
        <p:spPr>
          <a:xfrm>
            <a:off x="2871156" y="5715000"/>
            <a:ext cx="3438525" cy="212751"/>
          </a:xfrm>
          <a:prstGeom prst="rect">
            <a:avLst/>
          </a:prstGeom>
          <a:solidFill>
            <a:schemeClr val="bg1"/>
          </a:solidFill>
        </p:spPr>
        <p:txBody>
          <a:bodyPr>
            <a:spAutoFit/>
          </a:bodyPr>
          <a:lstStyle/>
          <a:p>
            <a:pPr algn="ctr" fontAlgn="base">
              <a:lnSpc>
                <a:spcPct val="75000"/>
              </a:lnSpc>
              <a:spcBef>
                <a:spcPct val="0"/>
              </a:spcBef>
              <a:spcAft>
                <a:spcPct val="0"/>
              </a:spcAft>
              <a:defRPr/>
            </a:pPr>
            <a:r>
              <a:rPr lang="en-US" sz="1000" b="1" u="sng" dirty="0">
                <a:solidFill>
                  <a:srgbClr val="000000"/>
                </a:solidFill>
              </a:rPr>
              <a:t>Intra and Cross Service Connections/Collaborations</a:t>
            </a:r>
          </a:p>
        </p:txBody>
      </p:sp>
      <p:sp>
        <p:nvSpPr>
          <p:cNvPr id="13" name="Title 1"/>
          <p:cNvSpPr>
            <a:spLocks noGrp="1"/>
          </p:cNvSpPr>
          <p:nvPr>
            <p:ph type="title"/>
          </p:nvPr>
        </p:nvSpPr>
        <p:spPr>
          <a:xfrm>
            <a:off x="0" y="0"/>
            <a:ext cx="9144000" cy="1143000"/>
          </a:xfrm>
          <a:prstGeom prst="rect">
            <a:avLst/>
          </a:prstGeom>
        </p:spPr>
        <p:txBody>
          <a:bodyPr>
            <a:normAutofit/>
          </a:bodyPr>
          <a:lstStyle>
            <a:lvl1pPr>
              <a:defRPr lang="en-US" sz="3600" b="1" kern="1200" dirty="0">
                <a:solidFill>
                  <a:schemeClr val="bg1"/>
                </a:solidFill>
                <a:latin typeface="+mn-lt"/>
                <a:ea typeface="+mn-ea"/>
                <a:cs typeface="+mn-cs"/>
              </a:defRPr>
            </a:lvl1pPr>
          </a:lstStyle>
          <a:p>
            <a:r>
              <a:rPr lang="en-US" dirty="0" smtClean="0"/>
              <a:t>Click to edit Master title style</a:t>
            </a:r>
            <a:endParaRPr lang="en-US" dirty="0"/>
          </a:p>
        </p:txBody>
      </p:sp>
      <p:sp>
        <p:nvSpPr>
          <p:cNvPr id="15" name="Text Placeholder 14"/>
          <p:cNvSpPr>
            <a:spLocks noGrp="1"/>
          </p:cNvSpPr>
          <p:nvPr>
            <p:ph type="body" sz="quarter" idx="10" hasCustomPrompt="1"/>
          </p:nvPr>
        </p:nvSpPr>
        <p:spPr>
          <a:xfrm>
            <a:off x="228600" y="1676400"/>
            <a:ext cx="4267200" cy="1828800"/>
          </a:xfrm>
        </p:spPr>
        <p:txBody>
          <a:bodyPr>
            <a:normAutofit/>
          </a:bodyPr>
          <a:lstStyle>
            <a:lvl1pPr>
              <a:buNone/>
              <a:defRPr sz="1600"/>
            </a:lvl1pPr>
          </a:lstStyle>
          <a:p>
            <a:pPr lvl="0"/>
            <a:r>
              <a:rPr lang="en-US" dirty="0" smtClean="0"/>
              <a:t>Click to add text</a:t>
            </a:r>
            <a:endParaRPr lang="en-US" dirty="0"/>
          </a:p>
        </p:txBody>
      </p:sp>
      <p:sp>
        <p:nvSpPr>
          <p:cNvPr id="17" name="Text Placeholder 16"/>
          <p:cNvSpPr>
            <a:spLocks noGrp="1"/>
          </p:cNvSpPr>
          <p:nvPr>
            <p:ph type="body" sz="quarter" idx="11" hasCustomPrompt="1"/>
          </p:nvPr>
        </p:nvSpPr>
        <p:spPr>
          <a:xfrm>
            <a:off x="304800" y="3886200"/>
            <a:ext cx="4191000" cy="1828800"/>
          </a:xfrm>
        </p:spPr>
        <p:txBody>
          <a:bodyPr>
            <a:normAutofit/>
          </a:bodyPr>
          <a:lstStyle>
            <a:lvl1pPr>
              <a:buNone/>
              <a:defRPr sz="1600"/>
            </a:lvl1pPr>
          </a:lstStyle>
          <a:p>
            <a:pPr lvl="0"/>
            <a:r>
              <a:rPr lang="en-US" dirty="0" smtClean="0"/>
              <a:t>Click to add text</a:t>
            </a:r>
            <a:endParaRPr lang="en-US" dirty="0"/>
          </a:p>
        </p:txBody>
      </p:sp>
      <p:sp>
        <p:nvSpPr>
          <p:cNvPr id="19" name="Picture Placeholder 18"/>
          <p:cNvSpPr>
            <a:spLocks noGrp="1"/>
          </p:cNvSpPr>
          <p:nvPr>
            <p:ph type="pic" sz="quarter" idx="12"/>
          </p:nvPr>
        </p:nvSpPr>
        <p:spPr>
          <a:xfrm>
            <a:off x="4648200" y="1295400"/>
            <a:ext cx="4343400" cy="2209800"/>
          </a:xfrm>
        </p:spPr>
        <p:txBody>
          <a:bodyPr/>
          <a:lstStyle/>
          <a:p>
            <a:endParaRPr lang="en-US"/>
          </a:p>
        </p:txBody>
      </p:sp>
      <p:sp>
        <p:nvSpPr>
          <p:cNvPr id="21" name="Text Placeholder 20"/>
          <p:cNvSpPr>
            <a:spLocks noGrp="1"/>
          </p:cNvSpPr>
          <p:nvPr>
            <p:ph type="body" sz="quarter" idx="13" hasCustomPrompt="1"/>
          </p:nvPr>
        </p:nvSpPr>
        <p:spPr>
          <a:xfrm>
            <a:off x="4724400" y="3886200"/>
            <a:ext cx="4267200" cy="1828800"/>
          </a:xfrm>
        </p:spPr>
        <p:txBody>
          <a:bodyPr>
            <a:normAutofit/>
          </a:bodyPr>
          <a:lstStyle>
            <a:lvl1pPr>
              <a:buNone/>
              <a:defRPr sz="1600"/>
            </a:lvl1pPr>
          </a:lstStyle>
          <a:p>
            <a:pPr lvl="0"/>
            <a:r>
              <a:rPr lang="en-US" dirty="0" smtClean="0"/>
              <a:t>Click to add text</a:t>
            </a:r>
            <a:endParaRPr lang="en-US" dirty="0"/>
          </a:p>
        </p:txBody>
      </p:sp>
      <p:sp>
        <p:nvSpPr>
          <p:cNvPr id="23" name="Text Placeholder 22"/>
          <p:cNvSpPr>
            <a:spLocks noGrp="1"/>
          </p:cNvSpPr>
          <p:nvPr>
            <p:ph type="body" sz="quarter" idx="14" hasCustomPrompt="1"/>
          </p:nvPr>
        </p:nvSpPr>
        <p:spPr>
          <a:xfrm>
            <a:off x="1752600" y="6019800"/>
            <a:ext cx="5715000" cy="304800"/>
          </a:xfrm>
        </p:spPr>
        <p:txBody>
          <a:bodyPr>
            <a:normAutofit/>
          </a:bodyPr>
          <a:lstStyle>
            <a:lvl1pPr>
              <a:buNone/>
              <a:defRPr sz="1200"/>
            </a:lvl1pPr>
          </a:lstStyle>
          <a:p>
            <a:pPr lvl="0"/>
            <a:r>
              <a:rPr lang="en-US" dirty="0" smtClean="0"/>
              <a:t>Click to add text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9CF3B7-2E0B-459C-BA24-7183F9361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0" y="6492875"/>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CF3B7-2E0B-459C-BA24-7183F9361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hf hdr="0" dt="0"/>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mailto:nigel.bush@us.army.mil"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tiff"/><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5638800" cy="2362200"/>
          </a:xfrm>
        </p:spPr>
        <p:txBody>
          <a:bodyPr>
            <a:normAutofit fontScale="90000"/>
          </a:bodyPr>
          <a:lstStyle/>
          <a:p>
            <a:r>
              <a:rPr lang="en-US" sz="2400" dirty="0" smtClean="0"/>
              <a:t>Development and Evaluation of a Virtual Hope Box for Reducing Suicidal Ideation</a:t>
            </a:r>
            <a:br>
              <a:rPr lang="en-US" sz="2400" dirty="0" smtClean="0"/>
            </a:br>
            <a:r>
              <a:rPr lang="en-US" sz="1300" dirty="0" smtClean="0"/>
              <a:t/>
            </a:r>
            <a:br>
              <a:rPr lang="en-US" sz="1300" dirty="0" smtClean="0"/>
            </a:br>
            <a:r>
              <a:rPr lang="en-US" sz="2000" b="0" dirty="0" smtClean="0"/>
              <a:t>PI: Nigel Bush, PhD</a:t>
            </a:r>
            <a:br>
              <a:rPr lang="en-US" sz="2000" b="0" dirty="0" smtClean="0"/>
            </a:br>
            <a:r>
              <a:rPr lang="en-US" sz="1600" b="0" dirty="0" smtClean="0"/>
              <a:t/>
            </a:r>
            <a:br>
              <a:rPr lang="en-US" sz="1600" b="0" dirty="0" smtClean="0"/>
            </a:br>
            <a:r>
              <a:rPr lang="en-US" sz="1600" b="0" dirty="0" smtClean="0"/>
              <a:t> </a:t>
            </a:r>
            <a:br>
              <a:rPr lang="en-US" sz="1600" b="0" dirty="0" smtClean="0"/>
            </a:br>
            <a:r>
              <a:rPr lang="en-US" sz="1600" b="0" dirty="0" smtClean="0"/>
              <a:t>T2: Julie Kinn PhD, Matt Higgins, Wes Turney-Loos </a:t>
            </a:r>
            <a:br>
              <a:rPr lang="en-US" sz="1600" b="0" dirty="0" smtClean="0"/>
            </a:br>
            <a:r>
              <a:rPr lang="en-US" sz="1600" b="0" dirty="0" smtClean="0"/>
              <a:t>VA National Ctr. for PTSD :Julia Hoffman PhD</a:t>
            </a:r>
            <a:br>
              <a:rPr lang="en-US" sz="1600" b="0" dirty="0" smtClean="0"/>
            </a:br>
            <a:r>
              <a:rPr lang="en-US" sz="1600" b="0" dirty="0" smtClean="0"/>
              <a:t> VAMC Portland: Steven Dobscha MD, Lauren Denneson PhD</a:t>
            </a:r>
            <a:br>
              <a:rPr lang="en-US" sz="1600" b="0" dirty="0" smtClean="0"/>
            </a:br>
            <a:endParaRPr lang="en-US" sz="16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VHB Proof of Concept Study</a:t>
            </a:r>
            <a:endParaRPr lang="en-US" sz="2400" dirty="0"/>
          </a:p>
        </p:txBody>
      </p:sp>
      <p:sp>
        <p:nvSpPr>
          <p:cNvPr id="4" name="Slide Number Placeholder 3"/>
          <p:cNvSpPr>
            <a:spLocks noGrp="1"/>
          </p:cNvSpPr>
          <p:nvPr>
            <p:ph type="sldNum" sz="quarter" idx="12"/>
          </p:nvPr>
        </p:nvSpPr>
        <p:spPr/>
        <p:txBody>
          <a:bodyPr/>
          <a:lstStyle/>
          <a:p>
            <a:r>
              <a:rPr lang="en-US" dirty="0" smtClean="0"/>
              <a:t>8</a:t>
            </a:r>
            <a:endParaRPr lang="en-US" dirty="0"/>
          </a:p>
        </p:txBody>
      </p:sp>
      <p:sp>
        <p:nvSpPr>
          <p:cNvPr id="5" name="TextBox 4"/>
          <p:cNvSpPr txBox="1"/>
          <p:nvPr/>
        </p:nvSpPr>
        <p:spPr>
          <a:xfrm>
            <a:off x="609600" y="1371600"/>
            <a:ext cx="7696200" cy="4893647"/>
          </a:xfrm>
          <a:prstGeom prst="rect">
            <a:avLst/>
          </a:prstGeom>
          <a:noFill/>
        </p:spPr>
        <p:txBody>
          <a:bodyPr wrap="square" rtlCol="0">
            <a:spAutoFit/>
          </a:bodyPr>
          <a:lstStyle/>
          <a:p>
            <a:pPr lvl="0"/>
            <a:r>
              <a:rPr lang="en-US" sz="1400" b="1" dirty="0" smtClean="0"/>
              <a:t>Research Questions:  </a:t>
            </a:r>
            <a:br>
              <a:rPr lang="en-US" sz="1400" b="1" dirty="0" smtClean="0"/>
            </a:br>
            <a:endParaRPr lang="en-US" sz="1400" b="1" dirty="0" smtClean="0"/>
          </a:p>
          <a:p>
            <a:pPr marL="342900" lvl="0" indent="-342900">
              <a:buFont typeface="+mj-lt"/>
              <a:buAutoNum type="arabicPeriod"/>
            </a:pPr>
            <a:r>
              <a:rPr lang="en-US" sz="1400" dirty="0" smtClean="0"/>
              <a:t>Can a smartphone app be developed that contains the essential elements of a hope box and associated components of CT/DBT in a package acceptable to and usable by military service members and veterans?</a:t>
            </a:r>
            <a:br>
              <a:rPr lang="en-US" sz="1400" dirty="0" smtClean="0"/>
            </a:br>
            <a:endParaRPr lang="en-US" sz="1400" dirty="0" smtClean="0"/>
          </a:p>
          <a:p>
            <a:pPr marL="342900" lvl="0" indent="-342900">
              <a:buFont typeface="+mj-lt"/>
              <a:buAutoNum type="arabicPeriod"/>
            </a:pPr>
            <a:r>
              <a:rPr lang="en-US" sz="1400" dirty="0" smtClean="0"/>
              <a:t>Is the prototype VHB app as usable, acceptable, convenient, and ostensibly useful as a conventional hope box to a clinical sample of service veterans at high risk of self-harm and suicide, and their providers.</a:t>
            </a:r>
            <a:br>
              <a:rPr lang="en-US" sz="1400" dirty="0" smtClean="0"/>
            </a:br>
            <a:endParaRPr lang="en-US" sz="1400" dirty="0" smtClean="0"/>
          </a:p>
          <a:p>
            <a:pPr marL="342900" indent="-342900"/>
            <a:r>
              <a:rPr lang="en-US" sz="1400" b="1" dirty="0" smtClean="0"/>
              <a:t>Hypotheses: </a:t>
            </a:r>
            <a:r>
              <a:rPr lang="en-US" sz="1400" dirty="0" smtClean="0"/>
              <a:t/>
            </a:r>
            <a:br>
              <a:rPr lang="en-US" sz="1400" dirty="0" smtClean="0"/>
            </a:br>
            <a:endParaRPr lang="en-US" sz="1400" dirty="0" smtClean="0"/>
          </a:p>
          <a:p>
            <a:pPr marL="342900" indent="-342900">
              <a:buFont typeface="+mj-lt"/>
              <a:buAutoNum type="arabicPeriod"/>
            </a:pPr>
            <a:r>
              <a:rPr lang="en-US" sz="1400" dirty="0" smtClean="0"/>
              <a:t>The VHB will demonstrate high usability (e.g., easy to learn, efficient and convenient to use) with clinical outpatients in treatment for suicidal ideation</a:t>
            </a:r>
            <a:br>
              <a:rPr lang="en-US" sz="1400" dirty="0" smtClean="0"/>
            </a:br>
            <a:endParaRPr lang="en-US" sz="1400" dirty="0" smtClean="0"/>
          </a:p>
          <a:p>
            <a:pPr marL="342900" indent="-342900">
              <a:buFont typeface="+mj-lt"/>
              <a:buAutoNum type="arabicPeriod"/>
            </a:pPr>
            <a:r>
              <a:rPr lang="en-US" sz="1400" dirty="0" smtClean="0"/>
              <a:t>Patients will use the VHB more than a traditional “physical” hope box (PHB)</a:t>
            </a:r>
            <a:br>
              <a:rPr lang="en-US" sz="1400" dirty="0" smtClean="0"/>
            </a:br>
            <a:endParaRPr lang="en-US" sz="1400" dirty="0" smtClean="0"/>
          </a:p>
          <a:p>
            <a:pPr marL="342900" indent="-342900">
              <a:buFont typeface="+mj-lt"/>
              <a:buAutoNum type="arabicPeriod"/>
            </a:pPr>
            <a:r>
              <a:rPr lang="en-US" sz="1400" dirty="0" smtClean="0"/>
              <a:t>The VHB will demonstrate high patient acceptability and satisfaction.</a:t>
            </a:r>
            <a:br>
              <a:rPr lang="en-US" sz="1400" dirty="0" smtClean="0"/>
            </a:br>
            <a:r>
              <a:rPr lang="en-US" sz="1400" dirty="0" smtClean="0"/>
              <a:t>   </a:t>
            </a:r>
          </a:p>
          <a:p>
            <a:pPr marL="342900" indent="-342900">
              <a:buFont typeface="+mj-lt"/>
              <a:buAutoNum type="arabicPeriod"/>
            </a:pPr>
            <a:r>
              <a:rPr lang="en-US" sz="1400" dirty="0" smtClean="0"/>
              <a:t>Patients and their providers will prefer the convenience, easy utility, content richness, and hip-pocket portability of the VHB to the more static and cumbersome PHB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VHB Study: Phase 1-  T2</a:t>
            </a:r>
            <a:endParaRPr lang="en-US" sz="2400" dirty="0"/>
          </a:p>
        </p:txBody>
      </p:sp>
      <p:grpSp>
        <p:nvGrpSpPr>
          <p:cNvPr id="47" name="Group 46"/>
          <p:cNvGrpSpPr/>
          <p:nvPr/>
        </p:nvGrpSpPr>
        <p:grpSpPr>
          <a:xfrm>
            <a:off x="1084025" y="1371600"/>
            <a:ext cx="1835776" cy="1101465"/>
            <a:chOff x="741124" y="1090"/>
            <a:chExt cx="1835776" cy="1101465"/>
          </a:xfrm>
        </p:grpSpPr>
        <p:sp>
          <p:nvSpPr>
            <p:cNvPr id="48" name="Rounded Rectangle 47"/>
            <p:cNvSpPr/>
            <p:nvPr/>
          </p:nvSpPr>
          <p:spPr>
            <a:xfrm>
              <a:off x="741124" y="1090"/>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ounded Rectangle 4"/>
            <p:cNvSpPr/>
            <p:nvPr/>
          </p:nvSpPr>
          <p:spPr>
            <a:xfrm>
              <a:off x="773385" y="33351"/>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dirty="0" smtClean="0"/>
                <a:t>V</a:t>
              </a:r>
              <a:r>
                <a:rPr lang="en-US" sz="1700" kern="1200" dirty="0" smtClean="0"/>
                <a:t>HB Design Specs &amp; Functional Requirements</a:t>
              </a:r>
              <a:endParaRPr lang="en-US" sz="1700" kern="1200" dirty="0"/>
            </a:p>
          </p:txBody>
        </p:sp>
      </p:grpSp>
      <p:grpSp>
        <p:nvGrpSpPr>
          <p:cNvPr id="64" name="Group 63"/>
          <p:cNvGrpSpPr/>
          <p:nvPr/>
        </p:nvGrpSpPr>
        <p:grpSpPr>
          <a:xfrm>
            <a:off x="3081350" y="1694697"/>
            <a:ext cx="389184" cy="455272"/>
            <a:chOff x="2738449" y="324187"/>
            <a:chExt cx="389184" cy="455272"/>
          </a:xfrm>
          <a:solidFill>
            <a:srgbClr val="00325B"/>
          </a:solidFill>
        </p:grpSpPr>
        <p:sp>
          <p:nvSpPr>
            <p:cNvPr id="65" name="Right Arrow 64"/>
            <p:cNvSpPr/>
            <p:nvPr/>
          </p:nvSpPr>
          <p:spPr>
            <a:xfrm>
              <a:off x="2738449" y="324187"/>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6" name="Right Arrow 6"/>
            <p:cNvSpPr/>
            <p:nvPr/>
          </p:nvSpPr>
          <p:spPr>
            <a:xfrm>
              <a:off x="2738449" y="415241"/>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67" name="Group 66"/>
          <p:cNvGrpSpPr/>
          <p:nvPr/>
        </p:nvGrpSpPr>
        <p:grpSpPr>
          <a:xfrm>
            <a:off x="3654112" y="1371600"/>
            <a:ext cx="1835776" cy="1101465"/>
            <a:chOff x="3311211" y="1090"/>
            <a:chExt cx="1835776" cy="1101465"/>
          </a:xfrm>
        </p:grpSpPr>
        <p:sp>
          <p:nvSpPr>
            <p:cNvPr id="68" name="Rounded Rectangle 67"/>
            <p:cNvSpPr/>
            <p:nvPr/>
          </p:nvSpPr>
          <p:spPr>
            <a:xfrm>
              <a:off x="3311211" y="1090"/>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Rounded Rectangle 8"/>
            <p:cNvSpPr/>
            <p:nvPr/>
          </p:nvSpPr>
          <p:spPr>
            <a:xfrm>
              <a:off x="3343472" y="33351"/>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dirty="0" smtClean="0"/>
                <a:t>“Agile” Development of Prototype</a:t>
              </a:r>
              <a:endParaRPr lang="en-US" sz="1700" kern="1200" dirty="0"/>
            </a:p>
          </p:txBody>
        </p:sp>
      </p:grpSp>
      <p:grpSp>
        <p:nvGrpSpPr>
          <p:cNvPr id="70" name="Group 69"/>
          <p:cNvGrpSpPr/>
          <p:nvPr/>
        </p:nvGrpSpPr>
        <p:grpSpPr>
          <a:xfrm>
            <a:off x="5651437" y="1694697"/>
            <a:ext cx="389184" cy="455272"/>
            <a:chOff x="5308536" y="324187"/>
            <a:chExt cx="389184" cy="455272"/>
          </a:xfrm>
          <a:solidFill>
            <a:srgbClr val="00325B"/>
          </a:solidFill>
        </p:grpSpPr>
        <p:sp>
          <p:nvSpPr>
            <p:cNvPr id="71" name="Right Arrow 70"/>
            <p:cNvSpPr/>
            <p:nvPr/>
          </p:nvSpPr>
          <p:spPr>
            <a:xfrm>
              <a:off x="5308536" y="324187"/>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2" name="Right Arrow 10"/>
            <p:cNvSpPr/>
            <p:nvPr/>
          </p:nvSpPr>
          <p:spPr>
            <a:xfrm>
              <a:off x="5308536" y="415241"/>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73" name="Group 72"/>
          <p:cNvGrpSpPr/>
          <p:nvPr/>
        </p:nvGrpSpPr>
        <p:grpSpPr>
          <a:xfrm>
            <a:off x="6224199" y="1371600"/>
            <a:ext cx="1835776" cy="2971800"/>
            <a:chOff x="5881298" y="1090"/>
            <a:chExt cx="1835776" cy="1101465"/>
          </a:xfrm>
        </p:grpSpPr>
        <p:sp>
          <p:nvSpPr>
            <p:cNvPr id="74" name="Rounded Rectangle 73"/>
            <p:cNvSpPr/>
            <p:nvPr/>
          </p:nvSpPr>
          <p:spPr>
            <a:xfrm>
              <a:off x="5881298" y="1090"/>
              <a:ext cx="1835776" cy="1101465"/>
            </a:xfrm>
            <a:prstGeom prst="roundRect">
              <a:avLst>
                <a:gd name="adj" fmla="val 10000"/>
              </a:avLst>
            </a:prstGeom>
            <a:solidFill>
              <a:srgbClr val="33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12"/>
            <p:cNvSpPr/>
            <p:nvPr/>
          </p:nvSpPr>
          <p:spPr>
            <a:xfrm>
              <a:off x="5913559" y="33351"/>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Iterative Usability Testing in T2 TEC Lab</a:t>
              </a:r>
            </a:p>
            <a:p>
              <a:pPr lvl="0" algn="ctr" defTabSz="755650">
                <a:lnSpc>
                  <a:spcPct val="90000"/>
                </a:lnSpc>
                <a:spcBef>
                  <a:spcPct val="0"/>
                </a:spcBef>
                <a:spcAft>
                  <a:spcPct val="35000"/>
                </a:spcAft>
              </a:pPr>
              <a:r>
                <a:rPr lang="en-US" sz="1700" dirty="0" smtClean="0"/>
                <a:t>20 active duty soldiers</a:t>
              </a:r>
            </a:p>
            <a:p>
              <a:pPr lvl="0" algn="ctr" defTabSz="755650">
                <a:lnSpc>
                  <a:spcPct val="90000"/>
                </a:lnSpc>
                <a:spcBef>
                  <a:spcPct val="0"/>
                </a:spcBef>
                <a:spcAft>
                  <a:spcPct val="35000"/>
                </a:spcAft>
              </a:pPr>
              <a:endParaRPr lang="en-US" sz="1700" kern="1200" dirty="0"/>
            </a:p>
          </p:txBody>
        </p:sp>
      </p:grpSp>
      <p:grpSp>
        <p:nvGrpSpPr>
          <p:cNvPr id="76" name="Group 75"/>
          <p:cNvGrpSpPr/>
          <p:nvPr/>
        </p:nvGrpSpPr>
        <p:grpSpPr>
          <a:xfrm>
            <a:off x="5673466" y="3530473"/>
            <a:ext cx="389184" cy="455272"/>
            <a:chOff x="5330565" y="2159963"/>
            <a:chExt cx="389184" cy="455272"/>
          </a:xfrm>
        </p:grpSpPr>
        <p:sp>
          <p:nvSpPr>
            <p:cNvPr id="77" name="Right Arrow 76"/>
            <p:cNvSpPr/>
            <p:nvPr/>
          </p:nvSpPr>
          <p:spPr>
            <a:xfrm rot="10800000">
              <a:off x="5330565" y="2159963"/>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8" name="Right Arrow 18"/>
            <p:cNvSpPr/>
            <p:nvPr/>
          </p:nvSpPr>
          <p:spPr>
            <a:xfrm rot="21600000">
              <a:off x="5447320" y="2251017"/>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79" name="Group 78"/>
          <p:cNvGrpSpPr/>
          <p:nvPr/>
        </p:nvGrpSpPr>
        <p:grpSpPr>
          <a:xfrm>
            <a:off x="3654112" y="3207377"/>
            <a:ext cx="1835776" cy="1101465"/>
            <a:chOff x="3311211" y="1836867"/>
            <a:chExt cx="1835776" cy="1101465"/>
          </a:xfrm>
        </p:grpSpPr>
        <p:sp>
          <p:nvSpPr>
            <p:cNvPr id="80" name="Rounded Rectangle 79"/>
            <p:cNvSpPr/>
            <p:nvPr/>
          </p:nvSpPr>
          <p:spPr>
            <a:xfrm>
              <a:off x="3311211" y="1836867"/>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ounded Rectangle 20"/>
            <p:cNvSpPr/>
            <p:nvPr/>
          </p:nvSpPr>
          <p:spPr>
            <a:xfrm>
              <a:off x="3343472" y="1869128"/>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Modifications</a:t>
              </a:r>
              <a:endParaRPr lang="en-US" sz="1700" kern="1200" dirty="0"/>
            </a:p>
          </p:txBody>
        </p:sp>
      </p:grpSp>
      <p:grpSp>
        <p:nvGrpSpPr>
          <p:cNvPr id="82" name="Group 81"/>
          <p:cNvGrpSpPr/>
          <p:nvPr/>
        </p:nvGrpSpPr>
        <p:grpSpPr>
          <a:xfrm>
            <a:off x="3103379" y="3530473"/>
            <a:ext cx="389184" cy="455272"/>
            <a:chOff x="2760478" y="2159963"/>
            <a:chExt cx="389184" cy="455272"/>
          </a:xfrm>
        </p:grpSpPr>
        <p:sp>
          <p:nvSpPr>
            <p:cNvPr id="83" name="Right Arrow 82"/>
            <p:cNvSpPr/>
            <p:nvPr/>
          </p:nvSpPr>
          <p:spPr>
            <a:xfrm rot="10800000">
              <a:off x="2760478" y="2159963"/>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4" name="Right Arrow 22"/>
            <p:cNvSpPr/>
            <p:nvPr/>
          </p:nvSpPr>
          <p:spPr>
            <a:xfrm rot="21600000">
              <a:off x="2877233" y="2251017"/>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85" name="Group 84"/>
          <p:cNvGrpSpPr/>
          <p:nvPr/>
        </p:nvGrpSpPr>
        <p:grpSpPr>
          <a:xfrm>
            <a:off x="1084025" y="3207377"/>
            <a:ext cx="1835776" cy="2964823"/>
            <a:chOff x="741124" y="1836867"/>
            <a:chExt cx="1835776" cy="1101465"/>
          </a:xfrm>
        </p:grpSpPr>
        <p:sp>
          <p:nvSpPr>
            <p:cNvPr id="86" name="Rounded Rectangle 85"/>
            <p:cNvSpPr/>
            <p:nvPr/>
          </p:nvSpPr>
          <p:spPr>
            <a:xfrm>
              <a:off x="741124" y="1836867"/>
              <a:ext cx="1835776" cy="1101465"/>
            </a:xfrm>
            <a:prstGeom prst="roundRect">
              <a:avLst>
                <a:gd name="adj" fmla="val 10000"/>
              </a:avLst>
            </a:prstGeom>
            <a:solidFill>
              <a:srgbClr val="33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7" name="Rounded Rectangle 24"/>
            <p:cNvSpPr/>
            <p:nvPr/>
          </p:nvSpPr>
          <p:spPr>
            <a:xfrm>
              <a:off x="773385" y="1869128"/>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Review and Input from Portland VA DBT Clinic  Study Staff</a:t>
              </a:r>
              <a:endParaRPr lang="en-US" sz="1700" dirty="0" smtClean="0"/>
            </a:p>
            <a:p>
              <a:pPr lvl="0" algn="ctr" defTabSz="755650">
                <a:lnSpc>
                  <a:spcPct val="90000"/>
                </a:lnSpc>
                <a:spcBef>
                  <a:spcPct val="0"/>
                </a:spcBef>
                <a:spcAft>
                  <a:spcPct val="35000"/>
                </a:spcAft>
              </a:pPr>
              <a:endParaRPr lang="en-US" sz="1700" kern="1200" dirty="0"/>
            </a:p>
          </p:txBody>
        </p:sp>
      </p:grpSp>
      <p:grpSp>
        <p:nvGrpSpPr>
          <p:cNvPr id="88" name="Group 87"/>
          <p:cNvGrpSpPr/>
          <p:nvPr/>
        </p:nvGrpSpPr>
        <p:grpSpPr>
          <a:xfrm>
            <a:off x="3081350" y="5366250"/>
            <a:ext cx="389184" cy="455272"/>
            <a:chOff x="2738449" y="3995740"/>
            <a:chExt cx="389184" cy="455272"/>
          </a:xfrm>
        </p:grpSpPr>
        <p:sp>
          <p:nvSpPr>
            <p:cNvPr id="89" name="Right Arrow 88"/>
            <p:cNvSpPr/>
            <p:nvPr/>
          </p:nvSpPr>
          <p:spPr>
            <a:xfrm>
              <a:off x="2738449" y="3995740"/>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0" name="Right Arrow 30"/>
            <p:cNvSpPr/>
            <p:nvPr/>
          </p:nvSpPr>
          <p:spPr>
            <a:xfrm>
              <a:off x="2738449" y="4086794"/>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91" name="Group 90"/>
          <p:cNvGrpSpPr/>
          <p:nvPr/>
        </p:nvGrpSpPr>
        <p:grpSpPr>
          <a:xfrm>
            <a:off x="3654112" y="5043153"/>
            <a:ext cx="1835776" cy="1101465"/>
            <a:chOff x="3311211" y="3672643"/>
            <a:chExt cx="1835776" cy="1101465"/>
          </a:xfrm>
        </p:grpSpPr>
        <p:sp>
          <p:nvSpPr>
            <p:cNvPr id="92" name="Rounded Rectangle 91"/>
            <p:cNvSpPr/>
            <p:nvPr/>
          </p:nvSpPr>
          <p:spPr>
            <a:xfrm>
              <a:off x="3311211" y="3672643"/>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3" name="Rounded Rectangle 32"/>
            <p:cNvSpPr/>
            <p:nvPr/>
          </p:nvSpPr>
          <p:spPr>
            <a:xfrm>
              <a:off x="3343472" y="3704904"/>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Final Modifications</a:t>
              </a:r>
              <a:endParaRPr lang="en-US" sz="1700" kern="1200" dirty="0"/>
            </a:p>
          </p:txBody>
        </p:sp>
      </p:grpSp>
      <p:grpSp>
        <p:nvGrpSpPr>
          <p:cNvPr id="94" name="Group 93"/>
          <p:cNvGrpSpPr/>
          <p:nvPr/>
        </p:nvGrpSpPr>
        <p:grpSpPr>
          <a:xfrm>
            <a:off x="5651437" y="5366250"/>
            <a:ext cx="389184" cy="455272"/>
            <a:chOff x="5308536" y="3995740"/>
            <a:chExt cx="389184" cy="455272"/>
          </a:xfrm>
          <a:solidFill>
            <a:srgbClr val="00325B"/>
          </a:solidFill>
        </p:grpSpPr>
        <p:sp>
          <p:nvSpPr>
            <p:cNvPr id="95" name="Right Arrow 94"/>
            <p:cNvSpPr/>
            <p:nvPr/>
          </p:nvSpPr>
          <p:spPr>
            <a:xfrm>
              <a:off x="5308536" y="3995740"/>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6" name="Right Arrow 34"/>
            <p:cNvSpPr/>
            <p:nvPr/>
          </p:nvSpPr>
          <p:spPr>
            <a:xfrm>
              <a:off x="5308536" y="4086794"/>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97" name="Group 96"/>
          <p:cNvGrpSpPr/>
          <p:nvPr/>
        </p:nvGrpSpPr>
        <p:grpSpPr>
          <a:xfrm>
            <a:off x="6224199" y="5043153"/>
            <a:ext cx="1835776" cy="1101465"/>
            <a:chOff x="5881298" y="3672643"/>
            <a:chExt cx="1835776" cy="1101465"/>
          </a:xfrm>
          <a:solidFill>
            <a:schemeClr val="accent2">
              <a:lumMod val="50000"/>
            </a:schemeClr>
          </a:solidFill>
        </p:grpSpPr>
        <p:sp>
          <p:nvSpPr>
            <p:cNvPr id="98" name="Rounded Rectangle 97"/>
            <p:cNvSpPr/>
            <p:nvPr/>
          </p:nvSpPr>
          <p:spPr>
            <a:xfrm>
              <a:off x="5881298" y="3672643"/>
              <a:ext cx="1835776" cy="110146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9" name="Rounded Rectangle 36"/>
            <p:cNvSpPr/>
            <p:nvPr/>
          </p:nvSpPr>
          <p:spPr>
            <a:xfrm>
              <a:off x="5913559" y="3704904"/>
              <a:ext cx="1771254" cy="10369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Move to Phase 2</a:t>
              </a:r>
              <a:endParaRPr lang="en-US" sz="1700" kern="1200" dirty="0"/>
            </a:p>
          </p:txBody>
        </p:sp>
      </p:grpSp>
      <p:sp>
        <p:nvSpPr>
          <p:cNvPr id="100" name="Rectangle 99"/>
          <p:cNvSpPr/>
          <p:nvPr/>
        </p:nvSpPr>
        <p:spPr>
          <a:xfrm>
            <a:off x="609600" y="6629400"/>
            <a:ext cx="990600" cy="152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1600200" y="6555601"/>
            <a:ext cx="2836033" cy="276999"/>
          </a:xfrm>
          <a:prstGeom prst="rect">
            <a:avLst/>
          </a:prstGeom>
          <a:noFill/>
        </p:spPr>
        <p:txBody>
          <a:bodyPr wrap="none" rtlCol="0">
            <a:spAutoFit/>
          </a:bodyPr>
          <a:lstStyle/>
          <a:p>
            <a:r>
              <a:rPr lang="en-US" sz="1200" i="1" dirty="0" smtClean="0"/>
              <a:t>Developers and T2 Content Specialists</a:t>
            </a:r>
            <a:endParaRPr lang="en-US" sz="1200" i="1" dirty="0"/>
          </a:p>
        </p:txBody>
      </p:sp>
      <p:sp>
        <p:nvSpPr>
          <p:cNvPr id="102" name="Rectangle 101"/>
          <p:cNvSpPr/>
          <p:nvPr/>
        </p:nvSpPr>
        <p:spPr>
          <a:xfrm>
            <a:off x="4648200" y="6630432"/>
            <a:ext cx="990600" cy="151368"/>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15000" y="6553200"/>
            <a:ext cx="1292341" cy="276999"/>
          </a:xfrm>
          <a:prstGeom prst="rect">
            <a:avLst/>
          </a:prstGeom>
          <a:noFill/>
        </p:spPr>
        <p:txBody>
          <a:bodyPr wrap="none" rtlCol="0">
            <a:spAutoFit/>
          </a:bodyPr>
          <a:lstStyle/>
          <a:p>
            <a:r>
              <a:rPr lang="en-US" sz="1200" i="1" dirty="0" smtClean="0"/>
              <a:t>External Review</a:t>
            </a:r>
            <a:endParaRPr lang="en-US"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VHB Study: Phase 2- Portland VA DBT Clinic</a:t>
            </a:r>
            <a:endParaRPr lang="en-US" sz="2400" dirty="0"/>
          </a:p>
        </p:txBody>
      </p:sp>
      <p:grpSp>
        <p:nvGrpSpPr>
          <p:cNvPr id="46" name="Group 5"/>
          <p:cNvGrpSpPr/>
          <p:nvPr/>
        </p:nvGrpSpPr>
        <p:grpSpPr>
          <a:xfrm>
            <a:off x="526424" y="1371600"/>
            <a:ext cx="1524000" cy="1101465"/>
            <a:chOff x="741124" y="1090"/>
            <a:chExt cx="1835776" cy="1101465"/>
          </a:xfrm>
        </p:grpSpPr>
        <p:sp>
          <p:nvSpPr>
            <p:cNvPr id="47" name="Rounded Rectangle 46"/>
            <p:cNvSpPr/>
            <p:nvPr/>
          </p:nvSpPr>
          <p:spPr>
            <a:xfrm>
              <a:off x="741124" y="1090"/>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ounded Rectangle 4"/>
            <p:cNvSpPr/>
            <p:nvPr/>
          </p:nvSpPr>
          <p:spPr>
            <a:xfrm>
              <a:off x="741124" y="33351"/>
              <a:ext cx="180351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kern="1200" dirty="0" smtClean="0">
                  <a:latin typeface="Arial" pitchFamily="34" charset="0"/>
                  <a:cs typeface="Arial" pitchFamily="34" charset="0"/>
                </a:rPr>
                <a:t>Screening &amp; Enrollment</a:t>
              </a:r>
            </a:p>
            <a:p>
              <a:pPr lvl="0" algn="ctr" defTabSz="755650">
                <a:lnSpc>
                  <a:spcPct val="90000"/>
                </a:lnSpc>
                <a:spcBef>
                  <a:spcPct val="0"/>
                </a:spcBef>
                <a:spcAft>
                  <a:spcPct val="35000"/>
                </a:spcAft>
              </a:pPr>
              <a:r>
                <a:rPr lang="en-US" sz="1600" dirty="0" smtClean="0">
                  <a:latin typeface="Arial" pitchFamily="34" charset="0"/>
                  <a:cs typeface="Arial" pitchFamily="34" charset="0"/>
                </a:rPr>
                <a:t>10+ DBT Patients</a:t>
              </a:r>
              <a:endParaRPr lang="en-US" sz="1600" kern="1200" dirty="0">
                <a:latin typeface="Arial" pitchFamily="34" charset="0"/>
                <a:cs typeface="Arial" pitchFamily="34" charset="0"/>
              </a:endParaRPr>
            </a:p>
          </p:txBody>
        </p:sp>
      </p:grpSp>
      <p:grpSp>
        <p:nvGrpSpPr>
          <p:cNvPr id="51" name="Group 11"/>
          <p:cNvGrpSpPr/>
          <p:nvPr/>
        </p:nvGrpSpPr>
        <p:grpSpPr>
          <a:xfrm>
            <a:off x="2126624" y="1694697"/>
            <a:ext cx="389184" cy="455272"/>
            <a:chOff x="2738449" y="324187"/>
            <a:chExt cx="389184" cy="455272"/>
          </a:xfrm>
          <a:solidFill>
            <a:srgbClr val="00325B"/>
          </a:solidFill>
        </p:grpSpPr>
        <p:sp>
          <p:nvSpPr>
            <p:cNvPr id="52" name="Right Arrow 51"/>
            <p:cNvSpPr/>
            <p:nvPr/>
          </p:nvSpPr>
          <p:spPr>
            <a:xfrm>
              <a:off x="2738449" y="324187"/>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3" name="Right Arrow 6"/>
            <p:cNvSpPr/>
            <p:nvPr/>
          </p:nvSpPr>
          <p:spPr>
            <a:xfrm>
              <a:off x="2738449" y="415241"/>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54" name="Group 17"/>
          <p:cNvGrpSpPr/>
          <p:nvPr/>
        </p:nvGrpSpPr>
        <p:grpSpPr>
          <a:xfrm>
            <a:off x="4252040" y="1694697"/>
            <a:ext cx="389184" cy="455272"/>
            <a:chOff x="5308536" y="324187"/>
            <a:chExt cx="389184" cy="455272"/>
          </a:xfrm>
          <a:solidFill>
            <a:srgbClr val="00325B"/>
          </a:solidFill>
        </p:grpSpPr>
        <p:sp>
          <p:nvSpPr>
            <p:cNvPr id="55" name="Right Arrow 54"/>
            <p:cNvSpPr/>
            <p:nvPr/>
          </p:nvSpPr>
          <p:spPr>
            <a:xfrm>
              <a:off x="5308536" y="324187"/>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6" name="Right Arrow 10"/>
            <p:cNvSpPr/>
            <p:nvPr/>
          </p:nvSpPr>
          <p:spPr>
            <a:xfrm>
              <a:off x="5308536" y="415241"/>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57" name="Group 20"/>
          <p:cNvGrpSpPr/>
          <p:nvPr/>
        </p:nvGrpSpPr>
        <p:grpSpPr>
          <a:xfrm>
            <a:off x="7003424" y="1371600"/>
            <a:ext cx="1683376" cy="2971800"/>
            <a:chOff x="5881298" y="1090"/>
            <a:chExt cx="1835776" cy="1101465"/>
          </a:xfrm>
        </p:grpSpPr>
        <p:sp>
          <p:nvSpPr>
            <p:cNvPr id="58" name="Rounded Rectangle 57"/>
            <p:cNvSpPr/>
            <p:nvPr/>
          </p:nvSpPr>
          <p:spPr>
            <a:xfrm>
              <a:off x="5881298" y="1090"/>
              <a:ext cx="1835776" cy="1101465"/>
            </a:xfrm>
            <a:prstGeom prst="roundRect">
              <a:avLst>
                <a:gd name="adj" fmla="val 10000"/>
              </a:avLst>
            </a:prstGeom>
            <a:solidFill>
              <a:srgbClr val="33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Rounded Rectangle 12"/>
            <p:cNvSpPr/>
            <p:nvPr/>
          </p:nvSpPr>
          <p:spPr>
            <a:xfrm>
              <a:off x="5913559" y="33351"/>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US" sz="1600" dirty="0" smtClean="0">
                  <a:latin typeface="Arial" pitchFamily="34" charset="0"/>
                  <a:cs typeface="Arial" pitchFamily="34" charset="0"/>
                </a:rPr>
                <a:t>1st Field Testing:  </a:t>
              </a:r>
              <a:br>
                <a:rPr lang="en-US" sz="1600" dirty="0" smtClean="0">
                  <a:latin typeface="Arial" pitchFamily="34" charset="0"/>
                  <a:cs typeface="Arial" pitchFamily="34" charset="0"/>
                </a:rPr>
              </a:br>
              <a:r>
                <a:rPr lang="en-US" sz="1600" dirty="0" smtClean="0">
                  <a:latin typeface="Arial" pitchFamily="34" charset="0"/>
                  <a:cs typeface="Arial" pitchFamily="34" charset="0"/>
                </a:rPr>
                <a:t>PHB or VHB</a:t>
              </a:r>
              <a:br>
                <a:rPr lang="en-US" sz="1600" dirty="0" smtClean="0">
                  <a:latin typeface="Arial" pitchFamily="34" charset="0"/>
                  <a:cs typeface="Arial" pitchFamily="34" charset="0"/>
                </a:rPr>
              </a:br>
              <a:r>
                <a:rPr lang="en-US" sz="1600" dirty="0" smtClean="0">
                  <a:latin typeface="Arial" pitchFamily="34" charset="0"/>
                  <a:cs typeface="Arial" pitchFamily="34" charset="0"/>
                </a:rPr>
                <a:t>6-8 Weeks:</a:t>
              </a:r>
            </a:p>
            <a:p>
              <a:pPr algn="ctr" defTabSz="755650">
                <a:lnSpc>
                  <a:spcPct val="90000"/>
                </a:lnSpc>
                <a:spcAft>
                  <a:spcPct val="35000"/>
                </a:spcAft>
              </a:pPr>
              <a:r>
                <a:rPr lang="en-US" sz="1600" dirty="0" smtClean="0">
                  <a:latin typeface="Arial" pitchFamily="34" charset="0"/>
                  <a:cs typeface="Arial" pitchFamily="34" charset="0"/>
                </a:rPr>
                <a:t>Phone Interviews </a:t>
              </a:r>
              <a:br>
                <a:rPr lang="en-US" sz="1600" dirty="0" smtClean="0">
                  <a:latin typeface="Arial" pitchFamily="34" charset="0"/>
                  <a:cs typeface="Arial" pitchFamily="34" charset="0"/>
                </a:rPr>
              </a:br>
              <a:r>
                <a:rPr lang="en-US" sz="1600" dirty="0" smtClean="0">
                  <a:latin typeface="Arial" pitchFamily="34" charset="0"/>
                  <a:cs typeface="Arial" pitchFamily="34" charset="0"/>
                </a:rPr>
                <a:t>every 2 weeks</a:t>
              </a:r>
            </a:p>
            <a:p>
              <a:pPr lvl="0" algn="ctr" defTabSz="755650">
                <a:lnSpc>
                  <a:spcPct val="90000"/>
                </a:lnSpc>
                <a:spcBef>
                  <a:spcPct val="0"/>
                </a:spcBef>
                <a:spcAft>
                  <a:spcPct val="35000"/>
                </a:spcAft>
              </a:pPr>
              <a:endParaRPr lang="en-US" sz="1700" kern="1200" dirty="0"/>
            </a:p>
          </p:txBody>
        </p:sp>
      </p:grpSp>
      <p:grpSp>
        <p:nvGrpSpPr>
          <p:cNvPr id="60" name="Group 23"/>
          <p:cNvGrpSpPr/>
          <p:nvPr/>
        </p:nvGrpSpPr>
        <p:grpSpPr>
          <a:xfrm>
            <a:off x="6461840" y="3530473"/>
            <a:ext cx="389184" cy="455272"/>
            <a:chOff x="5330565" y="2159963"/>
            <a:chExt cx="389184" cy="455272"/>
          </a:xfrm>
        </p:grpSpPr>
        <p:sp>
          <p:nvSpPr>
            <p:cNvPr id="61" name="Right Arrow 60"/>
            <p:cNvSpPr/>
            <p:nvPr/>
          </p:nvSpPr>
          <p:spPr>
            <a:xfrm rot="10800000">
              <a:off x="5330565" y="2159963"/>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2" name="Right Arrow 18"/>
            <p:cNvSpPr/>
            <p:nvPr/>
          </p:nvSpPr>
          <p:spPr>
            <a:xfrm rot="21600000">
              <a:off x="5447320" y="2251017"/>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63" name="Group 29"/>
          <p:cNvGrpSpPr/>
          <p:nvPr/>
        </p:nvGrpSpPr>
        <p:grpSpPr>
          <a:xfrm>
            <a:off x="2050424" y="3507128"/>
            <a:ext cx="389184" cy="455272"/>
            <a:chOff x="2760478" y="2159963"/>
            <a:chExt cx="389184" cy="455272"/>
          </a:xfrm>
        </p:grpSpPr>
        <p:sp>
          <p:nvSpPr>
            <p:cNvPr id="64" name="Right Arrow 63"/>
            <p:cNvSpPr/>
            <p:nvPr/>
          </p:nvSpPr>
          <p:spPr>
            <a:xfrm rot="10800000">
              <a:off x="2760478" y="2159963"/>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7" name="Right Arrow 22"/>
            <p:cNvSpPr/>
            <p:nvPr/>
          </p:nvSpPr>
          <p:spPr>
            <a:xfrm rot="21600000">
              <a:off x="2877233" y="2251017"/>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70" name="Group 32"/>
          <p:cNvGrpSpPr/>
          <p:nvPr/>
        </p:nvGrpSpPr>
        <p:grpSpPr>
          <a:xfrm>
            <a:off x="374024" y="3207377"/>
            <a:ext cx="1600200" cy="2964823"/>
            <a:chOff x="741124" y="1836867"/>
            <a:chExt cx="1835776" cy="1101465"/>
          </a:xfrm>
        </p:grpSpPr>
        <p:sp>
          <p:nvSpPr>
            <p:cNvPr id="73" name="Rounded Rectangle 72"/>
            <p:cNvSpPr/>
            <p:nvPr/>
          </p:nvSpPr>
          <p:spPr>
            <a:xfrm>
              <a:off x="741124" y="1836867"/>
              <a:ext cx="1835776" cy="1101465"/>
            </a:xfrm>
            <a:prstGeom prst="roundRect">
              <a:avLst>
                <a:gd name="adj" fmla="val 10000"/>
              </a:avLst>
            </a:prstGeom>
            <a:solidFill>
              <a:srgbClr val="33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Rounded Rectangle 24"/>
            <p:cNvSpPr/>
            <p:nvPr/>
          </p:nvSpPr>
          <p:spPr>
            <a:xfrm>
              <a:off x="773385" y="1869128"/>
              <a:ext cx="177125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en-US" sz="1600" dirty="0" smtClean="0">
                  <a:latin typeface="Arial" pitchFamily="34" charset="0"/>
                  <a:cs typeface="Arial" pitchFamily="34" charset="0"/>
                </a:rPr>
                <a:t>2nd Field Testing:  </a:t>
              </a:r>
              <a:br>
                <a:rPr lang="en-US" sz="1600" dirty="0" smtClean="0">
                  <a:latin typeface="Arial" pitchFamily="34" charset="0"/>
                  <a:cs typeface="Arial" pitchFamily="34" charset="0"/>
                </a:rPr>
              </a:br>
              <a:r>
                <a:rPr lang="en-US" sz="1600" dirty="0" smtClean="0">
                  <a:latin typeface="Arial" pitchFamily="34" charset="0"/>
                  <a:cs typeface="Arial" pitchFamily="34" charset="0"/>
                </a:rPr>
                <a:t>VHB or PHB</a:t>
              </a:r>
              <a:br>
                <a:rPr lang="en-US" sz="1600" dirty="0" smtClean="0">
                  <a:latin typeface="Arial" pitchFamily="34" charset="0"/>
                  <a:cs typeface="Arial" pitchFamily="34" charset="0"/>
                </a:rPr>
              </a:br>
              <a:r>
                <a:rPr lang="en-US" sz="1600" dirty="0" smtClean="0">
                  <a:latin typeface="Arial" pitchFamily="34" charset="0"/>
                  <a:cs typeface="Arial" pitchFamily="34" charset="0"/>
                </a:rPr>
                <a:t>6-8 Weeks:</a:t>
              </a:r>
            </a:p>
            <a:p>
              <a:pPr algn="ctr" defTabSz="755650">
                <a:lnSpc>
                  <a:spcPct val="90000"/>
                </a:lnSpc>
                <a:spcAft>
                  <a:spcPct val="35000"/>
                </a:spcAft>
              </a:pPr>
              <a:r>
                <a:rPr lang="en-US" sz="1600" dirty="0" smtClean="0">
                  <a:latin typeface="Arial" pitchFamily="34" charset="0"/>
                  <a:cs typeface="Arial" pitchFamily="34" charset="0"/>
                </a:rPr>
                <a:t>Phone Interviews every 2 weeks</a:t>
              </a:r>
            </a:p>
            <a:p>
              <a:pPr lvl="0" algn="ctr" defTabSz="755650">
                <a:lnSpc>
                  <a:spcPct val="90000"/>
                </a:lnSpc>
                <a:spcBef>
                  <a:spcPct val="0"/>
                </a:spcBef>
                <a:spcAft>
                  <a:spcPct val="35000"/>
                </a:spcAft>
              </a:pPr>
              <a:endParaRPr lang="en-US" sz="1700" kern="1200" dirty="0"/>
            </a:p>
          </p:txBody>
        </p:sp>
      </p:grpSp>
      <p:grpSp>
        <p:nvGrpSpPr>
          <p:cNvPr id="79" name="Group 35"/>
          <p:cNvGrpSpPr/>
          <p:nvPr/>
        </p:nvGrpSpPr>
        <p:grpSpPr>
          <a:xfrm>
            <a:off x="2118440" y="5366250"/>
            <a:ext cx="389184" cy="455272"/>
            <a:chOff x="2738449" y="3995740"/>
            <a:chExt cx="389184" cy="455272"/>
          </a:xfrm>
        </p:grpSpPr>
        <p:sp>
          <p:nvSpPr>
            <p:cNvPr id="82" name="Right Arrow 81"/>
            <p:cNvSpPr/>
            <p:nvPr/>
          </p:nvSpPr>
          <p:spPr>
            <a:xfrm>
              <a:off x="2738449" y="3995740"/>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5" name="Right Arrow 30"/>
            <p:cNvSpPr/>
            <p:nvPr/>
          </p:nvSpPr>
          <p:spPr>
            <a:xfrm>
              <a:off x="2738449" y="4086794"/>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88" name="Group 38"/>
          <p:cNvGrpSpPr/>
          <p:nvPr/>
        </p:nvGrpSpPr>
        <p:grpSpPr>
          <a:xfrm>
            <a:off x="2660024" y="5043153"/>
            <a:ext cx="1600200" cy="1101465"/>
            <a:chOff x="3311211" y="3672643"/>
            <a:chExt cx="1835776" cy="1101465"/>
          </a:xfrm>
        </p:grpSpPr>
        <p:sp>
          <p:nvSpPr>
            <p:cNvPr id="91" name="Rounded Rectangle 90"/>
            <p:cNvSpPr/>
            <p:nvPr/>
          </p:nvSpPr>
          <p:spPr>
            <a:xfrm>
              <a:off x="3311211" y="3672643"/>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4" name="Rounded Rectangle 32"/>
            <p:cNvSpPr/>
            <p:nvPr/>
          </p:nvSpPr>
          <p:spPr>
            <a:xfrm>
              <a:off x="3343471" y="3704904"/>
              <a:ext cx="1628679"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en-US" sz="1600" dirty="0" smtClean="0">
                  <a:latin typeface="Arial" pitchFamily="34" charset="0"/>
                  <a:cs typeface="Arial" pitchFamily="34" charset="0"/>
                </a:rPr>
                <a:t>Evaluation of 2</a:t>
              </a:r>
              <a:r>
                <a:rPr lang="en-US" sz="1600" baseline="30000" dirty="0" smtClean="0">
                  <a:latin typeface="Arial" pitchFamily="34" charset="0"/>
                  <a:cs typeface="Arial" pitchFamily="34" charset="0"/>
                </a:rPr>
                <a:t>nd</a:t>
              </a:r>
              <a:r>
                <a:rPr lang="en-US" sz="1600" dirty="0" smtClean="0">
                  <a:latin typeface="Arial" pitchFamily="34" charset="0"/>
                  <a:cs typeface="Arial" pitchFamily="34" charset="0"/>
                </a:rPr>
                <a:t> Field Test &amp; Final Assessments</a:t>
              </a:r>
              <a:endParaRPr lang="en-US" sz="1600" dirty="0">
                <a:latin typeface="Arial" pitchFamily="34" charset="0"/>
                <a:cs typeface="Arial" pitchFamily="34" charset="0"/>
              </a:endParaRPr>
            </a:p>
          </p:txBody>
        </p:sp>
      </p:grpSp>
      <p:grpSp>
        <p:nvGrpSpPr>
          <p:cNvPr id="97" name="Group 41"/>
          <p:cNvGrpSpPr/>
          <p:nvPr/>
        </p:nvGrpSpPr>
        <p:grpSpPr>
          <a:xfrm>
            <a:off x="4328240" y="5334000"/>
            <a:ext cx="389184" cy="455272"/>
            <a:chOff x="5308536" y="3995740"/>
            <a:chExt cx="389184" cy="455272"/>
          </a:xfrm>
          <a:solidFill>
            <a:srgbClr val="00325B"/>
          </a:solidFill>
        </p:grpSpPr>
        <p:sp>
          <p:nvSpPr>
            <p:cNvPr id="104" name="Right Arrow 103"/>
            <p:cNvSpPr/>
            <p:nvPr/>
          </p:nvSpPr>
          <p:spPr>
            <a:xfrm>
              <a:off x="5308536" y="3995740"/>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5" name="Right Arrow 34"/>
            <p:cNvSpPr/>
            <p:nvPr/>
          </p:nvSpPr>
          <p:spPr>
            <a:xfrm>
              <a:off x="5308536" y="4086794"/>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06" name="Rectangle 105"/>
          <p:cNvSpPr/>
          <p:nvPr/>
        </p:nvSpPr>
        <p:spPr>
          <a:xfrm>
            <a:off x="2535950" y="6629400"/>
            <a:ext cx="990600" cy="152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3475750" y="6555601"/>
            <a:ext cx="729687" cy="276999"/>
          </a:xfrm>
          <a:prstGeom prst="rect">
            <a:avLst/>
          </a:prstGeom>
          <a:noFill/>
        </p:spPr>
        <p:txBody>
          <a:bodyPr wrap="none" rtlCol="0">
            <a:spAutoFit/>
          </a:bodyPr>
          <a:lstStyle/>
          <a:p>
            <a:r>
              <a:rPr lang="en-US" sz="1200" i="1" dirty="0" smtClean="0"/>
              <a:t>In Clinic</a:t>
            </a:r>
            <a:endParaRPr lang="en-US" sz="1200" i="1" dirty="0"/>
          </a:p>
        </p:txBody>
      </p:sp>
      <p:sp>
        <p:nvSpPr>
          <p:cNvPr id="108" name="Rectangle 107"/>
          <p:cNvSpPr/>
          <p:nvPr/>
        </p:nvSpPr>
        <p:spPr>
          <a:xfrm>
            <a:off x="4364750" y="6629400"/>
            <a:ext cx="990600" cy="151368"/>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5304550" y="6555601"/>
            <a:ext cx="1324850" cy="276999"/>
          </a:xfrm>
          <a:prstGeom prst="rect">
            <a:avLst/>
          </a:prstGeom>
          <a:noFill/>
        </p:spPr>
        <p:txBody>
          <a:bodyPr wrap="none" rtlCol="0">
            <a:spAutoFit/>
          </a:bodyPr>
          <a:lstStyle/>
          <a:p>
            <a:r>
              <a:rPr lang="en-US" sz="1200" i="1" dirty="0" smtClean="0"/>
              <a:t>Away from Clinic</a:t>
            </a:r>
            <a:endParaRPr lang="en-US" sz="1200" i="1" dirty="0"/>
          </a:p>
        </p:txBody>
      </p:sp>
      <p:grpSp>
        <p:nvGrpSpPr>
          <p:cNvPr id="110" name="Group 5"/>
          <p:cNvGrpSpPr/>
          <p:nvPr/>
        </p:nvGrpSpPr>
        <p:grpSpPr>
          <a:xfrm>
            <a:off x="2660024" y="1371600"/>
            <a:ext cx="1524000" cy="1101465"/>
            <a:chOff x="741124" y="1090"/>
            <a:chExt cx="1835776" cy="1101465"/>
          </a:xfrm>
        </p:grpSpPr>
        <p:sp>
          <p:nvSpPr>
            <p:cNvPr id="111" name="Rounded Rectangle 110"/>
            <p:cNvSpPr/>
            <p:nvPr/>
          </p:nvSpPr>
          <p:spPr>
            <a:xfrm>
              <a:off x="741124" y="1090"/>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Rounded Rectangle 4"/>
            <p:cNvSpPr/>
            <p:nvPr/>
          </p:nvSpPr>
          <p:spPr>
            <a:xfrm>
              <a:off x="741124" y="33351"/>
              <a:ext cx="180351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US" sz="1600" dirty="0" smtClean="0">
                  <a:latin typeface="Arial" pitchFamily="34" charset="0"/>
                  <a:cs typeface="Arial" pitchFamily="34" charset="0"/>
                </a:rPr>
                <a:t>Baseline Assessments</a:t>
              </a:r>
              <a:endParaRPr lang="en-US" sz="1600" dirty="0">
                <a:latin typeface="Arial" pitchFamily="34" charset="0"/>
                <a:cs typeface="Arial" pitchFamily="34" charset="0"/>
              </a:endParaRPr>
            </a:p>
          </p:txBody>
        </p:sp>
      </p:grpSp>
      <p:grpSp>
        <p:nvGrpSpPr>
          <p:cNvPr id="116" name="Group 17"/>
          <p:cNvGrpSpPr/>
          <p:nvPr/>
        </p:nvGrpSpPr>
        <p:grpSpPr>
          <a:xfrm>
            <a:off x="6461840" y="1685925"/>
            <a:ext cx="389184" cy="455272"/>
            <a:chOff x="5308536" y="324187"/>
            <a:chExt cx="389184" cy="455272"/>
          </a:xfrm>
          <a:solidFill>
            <a:srgbClr val="00325B"/>
          </a:solidFill>
        </p:grpSpPr>
        <p:sp>
          <p:nvSpPr>
            <p:cNvPr id="117" name="Right Arrow 116"/>
            <p:cNvSpPr/>
            <p:nvPr/>
          </p:nvSpPr>
          <p:spPr>
            <a:xfrm>
              <a:off x="5308536" y="324187"/>
              <a:ext cx="389184" cy="455272"/>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8" name="Right Arrow 10"/>
            <p:cNvSpPr/>
            <p:nvPr/>
          </p:nvSpPr>
          <p:spPr>
            <a:xfrm>
              <a:off x="5308536" y="415241"/>
              <a:ext cx="272429" cy="2731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19" name="Group 5"/>
          <p:cNvGrpSpPr/>
          <p:nvPr/>
        </p:nvGrpSpPr>
        <p:grpSpPr>
          <a:xfrm>
            <a:off x="2660024" y="3241935"/>
            <a:ext cx="1524000" cy="1101465"/>
            <a:chOff x="741124" y="1090"/>
            <a:chExt cx="1835776" cy="1101465"/>
          </a:xfrm>
        </p:grpSpPr>
        <p:sp>
          <p:nvSpPr>
            <p:cNvPr id="120" name="Rounded Rectangle 119"/>
            <p:cNvSpPr/>
            <p:nvPr/>
          </p:nvSpPr>
          <p:spPr>
            <a:xfrm>
              <a:off x="741124" y="1090"/>
              <a:ext cx="1835776" cy="1101465"/>
            </a:xfrm>
            <a:prstGeom prst="roundRect">
              <a:avLst>
                <a:gd name="adj" fmla="val 10000"/>
              </a:avLst>
            </a:prstGeom>
            <a:solidFill>
              <a:schemeClr val="accent2">
                <a:lumMod val="50000"/>
              </a:schemeClr>
            </a:solidFill>
            <a:ln w="76200">
              <a:solidFill>
                <a:srgbClr val="3366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1" name="Rounded Rectangle 4"/>
            <p:cNvSpPr/>
            <p:nvPr/>
          </p:nvSpPr>
          <p:spPr>
            <a:xfrm>
              <a:off x="741124" y="33351"/>
              <a:ext cx="1803514" cy="1036943"/>
            </a:xfrm>
            <a:prstGeom prst="rect">
              <a:avLst/>
            </a:prstGeom>
            <a:ln>
              <a:solidFill>
                <a:srgbClr val="336600"/>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en-US" sz="1600" dirty="0" smtClean="0">
                  <a:latin typeface="Arial" pitchFamily="34" charset="0"/>
                  <a:cs typeface="Arial" pitchFamily="34" charset="0"/>
                </a:rPr>
                <a:t>Construction of  2nd Hope Box (PHB or VHB)</a:t>
              </a:r>
              <a:endParaRPr lang="en-US" sz="1600" dirty="0">
                <a:latin typeface="Arial" pitchFamily="34" charset="0"/>
                <a:cs typeface="Arial" pitchFamily="34" charset="0"/>
              </a:endParaRPr>
            </a:p>
          </p:txBody>
        </p:sp>
      </p:grpSp>
      <p:grpSp>
        <p:nvGrpSpPr>
          <p:cNvPr id="122" name="Group 5"/>
          <p:cNvGrpSpPr/>
          <p:nvPr/>
        </p:nvGrpSpPr>
        <p:grpSpPr>
          <a:xfrm>
            <a:off x="4793624" y="3276600"/>
            <a:ext cx="1524000" cy="1101465"/>
            <a:chOff x="741124" y="1090"/>
            <a:chExt cx="1835776" cy="1101465"/>
          </a:xfrm>
        </p:grpSpPr>
        <p:sp>
          <p:nvSpPr>
            <p:cNvPr id="123" name="Rounded Rectangle 122"/>
            <p:cNvSpPr/>
            <p:nvPr/>
          </p:nvSpPr>
          <p:spPr>
            <a:xfrm>
              <a:off x="741124" y="1090"/>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Rounded Rectangle 4"/>
            <p:cNvSpPr/>
            <p:nvPr/>
          </p:nvSpPr>
          <p:spPr>
            <a:xfrm>
              <a:off x="741124" y="33351"/>
              <a:ext cx="180351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US" sz="1600" dirty="0" smtClean="0">
                  <a:latin typeface="Arial" pitchFamily="34" charset="0"/>
                  <a:cs typeface="Arial" pitchFamily="34" charset="0"/>
                </a:rPr>
                <a:t>Evaluation of 1st Field Test.</a:t>
              </a:r>
              <a:endParaRPr lang="en-US" sz="1600" dirty="0">
                <a:latin typeface="Arial" pitchFamily="34" charset="0"/>
                <a:cs typeface="Arial" pitchFamily="34" charset="0"/>
              </a:endParaRPr>
            </a:p>
          </p:txBody>
        </p:sp>
      </p:grpSp>
      <p:grpSp>
        <p:nvGrpSpPr>
          <p:cNvPr id="125" name="Group 29"/>
          <p:cNvGrpSpPr/>
          <p:nvPr/>
        </p:nvGrpSpPr>
        <p:grpSpPr>
          <a:xfrm>
            <a:off x="4252040" y="3507128"/>
            <a:ext cx="389184" cy="455272"/>
            <a:chOff x="2760478" y="2159963"/>
            <a:chExt cx="389184" cy="455272"/>
          </a:xfrm>
        </p:grpSpPr>
        <p:sp>
          <p:nvSpPr>
            <p:cNvPr id="126" name="Right Arrow 125"/>
            <p:cNvSpPr/>
            <p:nvPr/>
          </p:nvSpPr>
          <p:spPr>
            <a:xfrm rot="10800000">
              <a:off x="2760478" y="2159963"/>
              <a:ext cx="389184" cy="455272"/>
            </a:xfrm>
            <a:prstGeom prst="righ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7" name="Right Arrow 22"/>
            <p:cNvSpPr/>
            <p:nvPr/>
          </p:nvSpPr>
          <p:spPr>
            <a:xfrm rot="21600000">
              <a:off x="2877233" y="2251017"/>
              <a:ext cx="272429" cy="273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28" name="Group 5"/>
          <p:cNvGrpSpPr/>
          <p:nvPr/>
        </p:nvGrpSpPr>
        <p:grpSpPr>
          <a:xfrm>
            <a:off x="4793624" y="5029200"/>
            <a:ext cx="1524000" cy="1101465"/>
            <a:chOff x="741124" y="1090"/>
            <a:chExt cx="1835776" cy="1101465"/>
          </a:xfrm>
        </p:grpSpPr>
        <p:sp>
          <p:nvSpPr>
            <p:cNvPr id="129" name="Rounded Rectangle 128"/>
            <p:cNvSpPr/>
            <p:nvPr/>
          </p:nvSpPr>
          <p:spPr>
            <a:xfrm>
              <a:off x="741124" y="1090"/>
              <a:ext cx="1835776" cy="1101465"/>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Rounded Rectangle 4"/>
            <p:cNvSpPr/>
            <p:nvPr/>
          </p:nvSpPr>
          <p:spPr>
            <a:xfrm>
              <a:off x="741124" y="33351"/>
              <a:ext cx="1803514" cy="1036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en-US" sz="1600" dirty="0" smtClean="0">
                  <a:latin typeface="Arial" pitchFamily="34" charset="0"/>
                  <a:cs typeface="Arial" pitchFamily="34" charset="0"/>
                </a:rPr>
                <a:t>Clinician Focus Group</a:t>
              </a:r>
              <a:endParaRPr lang="en-US" sz="1600" dirty="0">
                <a:latin typeface="Arial" pitchFamily="34" charset="0"/>
                <a:cs typeface="Arial" pitchFamily="34" charset="0"/>
              </a:endParaRPr>
            </a:p>
          </p:txBody>
        </p:sp>
      </p:grpSp>
      <p:grpSp>
        <p:nvGrpSpPr>
          <p:cNvPr id="65" name="Group 5"/>
          <p:cNvGrpSpPr/>
          <p:nvPr/>
        </p:nvGrpSpPr>
        <p:grpSpPr>
          <a:xfrm>
            <a:off x="4800600" y="1417320"/>
            <a:ext cx="1524000" cy="1101465"/>
            <a:chOff x="741124" y="1090"/>
            <a:chExt cx="1835776" cy="1101465"/>
          </a:xfrm>
        </p:grpSpPr>
        <p:sp>
          <p:nvSpPr>
            <p:cNvPr id="66" name="Rounded Rectangle 65"/>
            <p:cNvSpPr/>
            <p:nvPr/>
          </p:nvSpPr>
          <p:spPr>
            <a:xfrm>
              <a:off x="741124" y="1090"/>
              <a:ext cx="1835776" cy="1101465"/>
            </a:xfrm>
            <a:prstGeom prst="roundRect">
              <a:avLst>
                <a:gd name="adj" fmla="val 10000"/>
              </a:avLst>
            </a:prstGeom>
            <a:solidFill>
              <a:schemeClr val="accent2">
                <a:lumMod val="50000"/>
              </a:schemeClr>
            </a:solidFill>
            <a:ln w="76200">
              <a:solidFill>
                <a:srgbClr val="3366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p:nvPr/>
          </p:nvSpPr>
          <p:spPr>
            <a:xfrm>
              <a:off x="741124" y="33351"/>
              <a:ext cx="1803514" cy="1036943"/>
            </a:xfrm>
            <a:prstGeom prst="rect">
              <a:avLst/>
            </a:prstGeom>
            <a:ln>
              <a:solidFill>
                <a:srgbClr val="336600"/>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en-US" sz="1600" dirty="0" smtClean="0">
                  <a:latin typeface="Arial" pitchFamily="34" charset="0"/>
                  <a:cs typeface="Arial" pitchFamily="34" charset="0"/>
                </a:rPr>
                <a:t>Construction of  1st Hope Box (PHB or VHB)</a:t>
              </a:r>
              <a:endParaRPr lang="en-US" sz="16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VHB Study: Patient &amp; Clinician Outcomes</a:t>
            </a:r>
            <a:endParaRPr lang="en-US" sz="2400" dirty="0"/>
          </a:p>
        </p:txBody>
      </p:sp>
      <p:sp>
        <p:nvSpPr>
          <p:cNvPr id="4" name="Slide Number Placeholder 3"/>
          <p:cNvSpPr>
            <a:spLocks noGrp="1"/>
          </p:cNvSpPr>
          <p:nvPr>
            <p:ph type="sldNum" sz="quarter" idx="12"/>
          </p:nvPr>
        </p:nvSpPr>
        <p:spPr/>
        <p:txBody>
          <a:bodyPr/>
          <a:lstStyle/>
          <a:p>
            <a:r>
              <a:rPr lang="en-US" dirty="0" smtClean="0"/>
              <a:t>6</a:t>
            </a:r>
            <a:endParaRPr lang="en-US" dirty="0"/>
          </a:p>
        </p:txBody>
      </p:sp>
      <p:sp>
        <p:nvSpPr>
          <p:cNvPr id="5" name="Rectangle 4"/>
          <p:cNvSpPr/>
          <p:nvPr/>
        </p:nvSpPr>
        <p:spPr>
          <a:xfrm>
            <a:off x="0" y="1219200"/>
            <a:ext cx="8915400" cy="4493538"/>
          </a:xfrm>
          <a:prstGeom prst="rect">
            <a:avLst/>
          </a:prstGeom>
        </p:spPr>
        <p:txBody>
          <a:bodyPr wrap="square">
            <a:spAutoFit/>
          </a:bodyPr>
          <a:lstStyle/>
          <a:p>
            <a:pPr lvl="0"/>
            <a:r>
              <a:rPr lang="en-US" sz="1100" b="1" dirty="0" smtClean="0">
                <a:solidFill>
                  <a:schemeClr val="accent4">
                    <a:lumMod val="90000"/>
                    <a:lumOff val="10000"/>
                  </a:schemeClr>
                </a:solidFill>
              </a:rPr>
              <a:t>Baseline</a:t>
            </a:r>
            <a:r>
              <a:rPr lang="en-US" sz="1100" dirty="0" smtClean="0">
                <a:solidFill>
                  <a:schemeClr val="accent4">
                    <a:lumMod val="90000"/>
                    <a:lumOff val="10000"/>
                  </a:schemeClr>
                </a:solidFill>
              </a:rPr>
              <a:t>:</a:t>
            </a:r>
            <a:r>
              <a:rPr lang="en-US" sz="1100" dirty="0" smtClean="0"/>
              <a:t/>
            </a:r>
            <a:br>
              <a:rPr lang="en-US" sz="1100" dirty="0" smtClean="0"/>
            </a:br>
            <a:endParaRPr lang="en-US" sz="1100" dirty="0" smtClean="0"/>
          </a:p>
          <a:p>
            <a:pPr marL="1147763" lvl="2" indent="-233363">
              <a:buFont typeface="Arial" pitchFamily="34" charset="0"/>
              <a:buChar char="•"/>
            </a:pPr>
            <a:endParaRPr lang="en-US" sz="1100" dirty="0" smtClean="0"/>
          </a:p>
          <a:p>
            <a:pPr marL="233363" lvl="0" indent="-233363">
              <a:buFont typeface="Arial" pitchFamily="34" charset="0"/>
              <a:buChar char="•"/>
            </a:pPr>
            <a:endParaRPr lang="en-US" sz="1100"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endParaRPr lang="en-US" sz="1100" b="1" dirty="0" smtClean="0"/>
          </a:p>
          <a:p>
            <a:pPr marL="233363" lvl="0" indent="-233363"/>
            <a:r>
              <a:rPr lang="en-US" sz="1100" b="1" dirty="0" smtClean="0">
                <a:solidFill>
                  <a:schemeClr val="accent4">
                    <a:lumMod val="90000"/>
                    <a:lumOff val="10000"/>
                  </a:schemeClr>
                </a:solidFill>
              </a:rPr>
              <a:t>During Hope Box Use:</a:t>
            </a:r>
            <a:br>
              <a:rPr lang="en-US" sz="1100" b="1" dirty="0" smtClean="0">
                <a:solidFill>
                  <a:schemeClr val="accent4">
                    <a:lumMod val="90000"/>
                    <a:lumOff val="10000"/>
                  </a:schemeClr>
                </a:solidFill>
              </a:rPr>
            </a:br>
            <a:endParaRPr lang="en-US" sz="1100" b="1" dirty="0" smtClean="0">
              <a:solidFill>
                <a:schemeClr val="accent4">
                  <a:lumMod val="90000"/>
                  <a:lumOff val="10000"/>
                </a:schemeClr>
              </a:solidFill>
            </a:endParaRPr>
          </a:p>
          <a:p>
            <a:pPr marL="690563" lvl="1" indent="-233363"/>
            <a:r>
              <a:rPr lang="en-US" sz="1100" dirty="0" smtClean="0"/>
              <a:t/>
            </a:r>
            <a:br>
              <a:rPr lang="en-US" sz="1100" dirty="0" smtClean="0"/>
            </a:br>
            <a:endParaRPr lang="en-US" sz="1100" dirty="0" smtClean="0"/>
          </a:p>
          <a:p>
            <a:pPr marL="690563" lvl="1" indent="-233363">
              <a:buFont typeface="Arial" pitchFamily="34" charset="0"/>
              <a:buChar char="•"/>
            </a:pPr>
            <a:endParaRPr lang="en-US" sz="1100" dirty="0" smtClean="0"/>
          </a:p>
          <a:p>
            <a:pPr marL="233363" indent="-233363"/>
            <a:endParaRPr lang="en-US" sz="1100" b="1" dirty="0" smtClean="0"/>
          </a:p>
          <a:p>
            <a:pPr marL="233363" indent="-233363"/>
            <a:endParaRPr lang="en-US" sz="1100" b="1" dirty="0" smtClean="0"/>
          </a:p>
          <a:p>
            <a:pPr marL="233363" indent="-233363"/>
            <a:endParaRPr lang="en-US" sz="1100" b="1" dirty="0" smtClean="0"/>
          </a:p>
          <a:p>
            <a:pPr marL="233363" indent="-233363"/>
            <a:endParaRPr lang="en-US" sz="1100" b="1" dirty="0" smtClean="0"/>
          </a:p>
          <a:p>
            <a:pPr marL="233363" indent="-233363"/>
            <a:r>
              <a:rPr lang="en-US" sz="1100" b="1" dirty="0" smtClean="0">
                <a:solidFill>
                  <a:schemeClr val="accent4">
                    <a:lumMod val="90000"/>
                    <a:lumOff val="10000"/>
                  </a:schemeClr>
                </a:solidFill>
              </a:rPr>
              <a:t>Follow-Up:</a:t>
            </a:r>
            <a:r>
              <a:rPr lang="en-US" sz="1100" dirty="0" smtClean="0"/>
              <a:t/>
            </a:r>
            <a:br>
              <a:rPr lang="en-US" sz="1100" dirty="0" smtClean="0"/>
            </a:br>
            <a:endParaRPr lang="en-US" sz="1100" dirty="0" smtClean="0"/>
          </a:p>
          <a:p>
            <a:pPr lvl="1"/>
            <a:r>
              <a:rPr lang="en-US" sz="1100" b="1" dirty="0" smtClean="0"/>
              <a:t/>
            </a:r>
            <a:br>
              <a:rPr lang="en-US" sz="1100" b="1" dirty="0" smtClean="0"/>
            </a:br>
            <a:endParaRPr lang="en-US" sz="1100" dirty="0" smtClean="0"/>
          </a:p>
        </p:txBody>
      </p:sp>
      <p:sp>
        <p:nvSpPr>
          <p:cNvPr id="6" name="TextBox 5"/>
          <p:cNvSpPr txBox="1"/>
          <p:nvPr/>
        </p:nvSpPr>
        <p:spPr>
          <a:xfrm>
            <a:off x="5029200" y="1600200"/>
            <a:ext cx="3733800" cy="954107"/>
          </a:xfrm>
          <a:prstGeom prst="rect">
            <a:avLst/>
          </a:prstGeom>
          <a:noFill/>
        </p:spPr>
        <p:txBody>
          <a:bodyPr wrap="square" rtlCol="0">
            <a:spAutoFit/>
          </a:bodyPr>
          <a:lstStyle/>
          <a:p>
            <a:pPr marL="171450" lvl="1" indent="-114300"/>
            <a:r>
              <a:rPr lang="en-US" sz="1200" b="1" dirty="0" smtClean="0"/>
              <a:t>Common Data Elements (CDE).</a:t>
            </a:r>
            <a:r>
              <a:rPr lang="en-US" sz="1200" dirty="0" smtClean="0"/>
              <a:t>  </a:t>
            </a:r>
            <a:r>
              <a:rPr lang="en-US" sz="1100" dirty="0" smtClean="0"/>
              <a:t>Compilation of selected items from well-established and standardized subclinical self-assessments questionnaires.  The CDE will be used as a comparative baseline measure across a number and variety of future studies.</a:t>
            </a:r>
          </a:p>
        </p:txBody>
      </p:sp>
      <p:sp>
        <p:nvSpPr>
          <p:cNvPr id="7" name="TextBox 6"/>
          <p:cNvSpPr txBox="1"/>
          <p:nvPr/>
        </p:nvSpPr>
        <p:spPr>
          <a:xfrm>
            <a:off x="533400" y="1600200"/>
            <a:ext cx="4419600" cy="1308050"/>
          </a:xfrm>
          <a:prstGeom prst="rect">
            <a:avLst/>
          </a:prstGeom>
          <a:noFill/>
        </p:spPr>
        <p:txBody>
          <a:bodyPr wrap="square" rtlCol="0">
            <a:spAutoFit/>
          </a:bodyPr>
          <a:lstStyle/>
          <a:p>
            <a:pPr marL="114300" lvl="1" indent="-66675"/>
            <a:r>
              <a:rPr lang="en-US" sz="1200" b="1" dirty="0" smtClean="0"/>
              <a:t>Background Questionnaire</a:t>
            </a:r>
            <a:r>
              <a:rPr lang="en-US" sz="1200" dirty="0" smtClean="0"/>
              <a:t>:  </a:t>
            </a:r>
            <a:r>
              <a:rPr lang="en-US" sz="1100" dirty="0" smtClean="0"/>
              <a:t>Standard demographical information + experience and proficiency with personal technology</a:t>
            </a:r>
            <a:br>
              <a:rPr lang="en-US" sz="1100" dirty="0" smtClean="0"/>
            </a:br>
            <a:endParaRPr lang="en-US" sz="1100" dirty="0" smtClean="0"/>
          </a:p>
          <a:p>
            <a:pPr marL="114300" lvl="1" indent="-66675"/>
            <a:r>
              <a:rPr lang="en-US" sz="1200" b="1" dirty="0" smtClean="0"/>
              <a:t>Thoughts, Feelings &amp; Behaviors Questionnaire (TFB):  </a:t>
            </a:r>
          </a:p>
          <a:p>
            <a:pPr marL="114300" lvl="2" indent="-66675">
              <a:buFont typeface="Arial" pitchFamily="34" charset="0"/>
              <a:buChar char="•"/>
            </a:pPr>
            <a:r>
              <a:rPr lang="en-US" sz="1100" dirty="0" smtClean="0"/>
              <a:t>PHQ9 </a:t>
            </a:r>
          </a:p>
          <a:p>
            <a:pPr marL="114300" lvl="2" indent="-66675">
              <a:buFont typeface="Arial" pitchFamily="34" charset="0"/>
              <a:buChar char="•"/>
            </a:pPr>
            <a:r>
              <a:rPr lang="en-US" sz="1100" dirty="0" smtClean="0"/>
              <a:t>Interpersonal Needs Questionnaire (INQ-12)</a:t>
            </a:r>
          </a:p>
          <a:p>
            <a:pPr marL="114300" lvl="2" indent="-66675">
              <a:buFont typeface="Arial" pitchFamily="34" charset="0"/>
              <a:buChar char="•"/>
            </a:pPr>
            <a:r>
              <a:rPr lang="en-US" sz="1100" dirty="0" smtClean="0"/>
              <a:t>Revised Suicide Ideation Scale (RSIS)</a:t>
            </a:r>
          </a:p>
        </p:txBody>
      </p:sp>
      <p:sp>
        <p:nvSpPr>
          <p:cNvPr id="8" name="TextBox 7"/>
          <p:cNvSpPr txBox="1"/>
          <p:nvPr/>
        </p:nvSpPr>
        <p:spPr>
          <a:xfrm>
            <a:off x="685800" y="3733800"/>
            <a:ext cx="4343400" cy="615553"/>
          </a:xfrm>
          <a:prstGeom prst="rect">
            <a:avLst/>
          </a:prstGeom>
          <a:noFill/>
        </p:spPr>
        <p:txBody>
          <a:bodyPr wrap="square" rtlCol="0">
            <a:spAutoFit/>
          </a:bodyPr>
          <a:lstStyle/>
          <a:p>
            <a:r>
              <a:rPr lang="en-US" sz="1200" b="1" dirty="0" smtClean="0"/>
              <a:t>Usage Semi-structured interviews </a:t>
            </a:r>
            <a:r>
              <a:rPr lang="en-US" sz="1100" dirty="0" smtClean="0"/>
              <a:t>(every 2 weeks by phone). Frequency of PHB or VHB use, purpose of use, how it was actually used, whether goal was achieved. </a:t>
            </a:r>
            <a:endParaRPr lang="en-US" sz="1100" dirty="0"/>
          </a:p>
        </p:txBody>
      </p:sp>
      <p:sp>
        <p:nvSpPr>
          <p:cNvPr id="10" name="TextBox 9"/>
          <p:cNvSpPr txBox="1"/>
          <p:nvPr/>
        </p:nvSpPr>
        <p:spPr>
          <a:xfrm>
            <a:off x="5257800" y="3743236"/>
            <a:ext cx="3352800" cy="446276"/>
          </a:xfrm>
          <a:prstGeom prst="rect">
            <a:avLst/>
          </a:prstGeom>
          <a:noFill/>
        </p:spPr>
        <p:txBody>
          <a:bodyPr wrap="square" rtlCol="0">
            <a:spAutoFit/>
          </a:bodyPr>
          <a:lstStyle/>
          <a:p>
            <a:pPr marL="57150" lvl="1" indent="-57150"/>
            <a:r>
              <a:rPr lang="en-US" sz="1200" b="1" dirty="0" smtClean="0"/>
              <a:t>Electronic usage logs.  </a:t>
            </a:r>
            <a:r>
              <a:rPr lang="en-US" sz="1100" dirty="0" smtClean="0"/>
              <a:t>Encrypted </a:t>
            </a:r>
            <a:r>
              <a:rPr lang="en-US" sz="1100" smtClean="0"/>
              <a:t>and stored </a:t>
            </a:r>
            <a:r>
              <a:rPr lang="en-US" sz="1100" dirty="0" smtClean="0"/>
              <a:t>on phone to be downloaded.  </a:t>
            </a:r>
          </a:p>
        </p:txBody>
      </p:sp>
      <p:sp>
        <p:nvSpPr>
          <p:cNvPr id="11" name="TextBox 10"/>
          <p:cNvSpPr txBox="1"/>
          <p:nvPr/>
        </p:nvSpPr>
        <p:spPr>
          <a:xfrm>
            <a:off x="685800" y="5181600"/>
            <a:ext cx="4495800" cy="1323439"/>
          </a:xfrm>
          <a:prstGeom prst="rect">
            <a:avLst/>
          </a:prstGeom>
          <a:noFill/>
        </p:spPr>
        <p:txBody>
          <a:bodyPr wrap="square" rtlCol="0">
            <a:spAutoFit/>
          </a:bodyPr>
          <a:lstStyle/>
          <a:p>
            <a:pPr marL="114300" lvl="1" indent="-114300"/>
            <a:r>
              <a:rPr lang="en-US" sz="1200" b="1" dirty="0" smtClean="0"/>
              <a:t>Thoughts, Feelings &amp; Behaviors Questionnaire (TFB)</a:t>
            </a:r>
            <a:r>
              <a:rPr lang="en-US" sz="1100" b="1" dirty="0" smtClean="0"/>
              <a:t/>
            </a:r>
            <a:br>
              <a:rPr lang="en-US" sz="1100" b="1" dirty="0" smtClean="0"/>
            </a:br>
            <a:r>
              <a:rPr lang="en-US" sz="1100" b="1" dirty="0" smtClean="0"/>
              <a:t>  </a:t>
            </a:r>
          </a:p>
          <a:p>
            <a:pPr marL="114300" lvl="1" indent="-114300"/>
            <a:r>
              <a:rPr lang="en-US" sz="1200" b="1" dirty="0" smtClean="0"/>
              <a:t>PHB Usability questionnaire &amp; VHB Usability Questionnaire. </a:t>
            </a:r>
            <a:r>
              <a:rPr lang="en-US" sz="1100" dirty="0" smtClean="0"/>
              <a:t>a) frequency of use; (b) ease of use; (c) functionality; (d) understandability; (e) overall impression; (f) recommendations for future modifications; (g) likelihood to use again; and (h) error and technical difficulties (VHB only).</a:t>
            </a:r>
            <a:endParaRPr lang="en-US" dirty="0"/>
          </a:p>
        </p:txBody>
      </p:sp>
      <p:sp>
        <p:nvSpPr>
          <p:cNvPr id="12" name="TextBox 11"/>
          <p:cNvSpPr txBox="1"/>
          <p:nvPr/>
        </p:nvSpPr>
        <p:spPr>
          <a:xfrm>
            <a:off x="5257800" y="5152072"/>
            <a:ext cx="3733800" cy="1415772"/>
          </a:xfrm>
          <a:prstGeom prst="rect">
            <a:avLst/>
          </a:prstGeom>
          <a:noFill/>
        </p:spPr>
        <p:txBody>
          <a:bodyPr wrap="square" rtlCol="0">
            <a:spAutoFit/>
          </a:bodyPr>
          <a:lstStyle/>
          <a:p>
            <a:pPr marL="171450" lvl="1" indent="-123825"/>
            <a:r>
              <a:rPr lang="en-US" sz="1200" b="1" dirty="0" smtClean="0"/>
              <a:t>Clinical in-person debrief</a:t>
            </a:r>
            <a:r>
              <a:rPr lang="en-US" sz="1200" dirty="0" smtClean="0"/>
              <a:t>:  </a:t>
            </a:r>
            <a:r>
              <a:rPr lang="en-US" sz="1100" dirty="0" smtClean="0"/>
              <a:t>compare experiences using the PHB with the VHB, including preference of use and barriers or facilitators to use. </a:t>
            </a:r>
            <a:br>
              <a:rPr lang="en-US" sz="1100" dirty="0" smtClean="0"/>
            </a:br>
            <a:endParaRPr lang="en-US" sz="1100" dirty="0" smtClean="0"/>
          </a:p>
          <a:p>
            <a:pPr marL="171450" lvl="1" indent="-123825"/>
            <a:r>
              <a:rPr lang="en-US" sz="1200" b="1" dirty="0" smtClean="0"/>
              <a:t>Clinician Focus Group</a:t>
            </a:r>
            <a:r>
              <a:rPr lang="en-US" sz="1200" dirty="0" smtClean="0"/>
              <a:t>: </a:t>
            </a:r>
            <a:r>
              <a:rPr lang="en-US" sz="1100" dirty="0" smtClean="0"/>
              <a:t>Clinician, RC and other staff perceptions of the VHB v PHB conducted by T2 staff.</a:t>
            </a:r>
          </a:p>
          <a:p>
            <a:endParaRPr lang="en-US" dirty="0"/>
          </a:p>
        </p:txBody>
      </p:sp>
      <p:cxnSp>
        <p:nvCxnSpPr>
          <p:cNvPr id="13" name="Straight Connector 12"/>
          <p:cNvCxnSpPr/>
          <p:nvPr/>
        </p:nvCxnSpPr>
        <p:spPr bwMode="auto">
          <a:xfrm>
            <a:off x="381000" y="3124200"/>
            <a:ext cx="8382000"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14" name="Straight Connector 13"/>
          <p:cNvCxnSpPr/>
          <p:nvPr/>
        </p:nvCxnSpPr>
        <p:spPr bwMode="auto">
          <a:xfrm>
            <a:off x="381000" y="4648200"/>
            <a:ext cx="8382000"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9" end="1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T2 Virtual Hope Box</a:t>
            </a:r>
            <a:endParaRPr lang="en-US" sz="3200" dirty="0"/>
          </a:p>
        </p:txBody>
      </p:sp>
      <p:sp>
        <p:nvSpPr>
          <p:cNvPr id="6" name="TextBox 5"/>
          <p:cNvSpPr txBox="1"/>
          <p:nvPr/>
        </p:nvSpPr>
        <p:spPr>
          <a:xfrm>
            <a:off x="152400" y="1676400"/>
            <a:ext cx="2209800" cy="1384995"/>
          </a:xfrm>
          <a:prstGeom prst="rect">
            <a:avLst/>
          </a:prstGeom>
          <a:noFill/>
        </p:spPr>
        <p:txBody>
          <a:bodyPr wrap="square" rtlCol="0">
            <a:spAutoFit/>
          </a:bodyPr>
          <a:lstStyle/>
          <a:p>
            <a:r>
              <a:rPr lang="en-US" sz="1400" dirty="0" smtClean="0"/>
              <a:t>Focuses the user on cherished memories, reminders in digital media: Photos, videos, recorded messages, music.</a:t>
            </a:r>
            <a:endParaRPr lang="en-US" sz="1400" dirty="0"/>
          </a:p>
        </p:txBody>
      </p:sp>
      <p:sp>
        <p:nvSpPr>
          <p:cNvPr id="7" name="TextBox 6"/>
          <p:cNvSpPr txBox="1"/>
          <p:nvPr/>
        </p:nvSpPr>
        <p:spPr>
          <a:xfrm>
            <a:off x="152400" y="3581400"/>
            <a:ext cx="2209800" cy="1169551"/>
          </a:xfrm>
          <a:prstGeom prst="rect">
            <a:avLst/>
          </a:prstGeom>
          <a:noFill/>
        </p:spPr>
        <p:txBody>
          <a:bodyPr wrap="square" rtlCol="0">
            <a:spAutoFit/>
          </a:bodyPr>
          <a:lstStyle/>
          <a:p>
            <a:r>
              <a:rPr lang="en-US" sz="1400" dirty="0" smtClean="0"/>
              <a:t>Distraction pieces for the user: Activity Planner, and puzzles/word search games taken from user content.</a:t>
            </a:r>
            <a:endParaRPr lang="en-US" sz="1400" dirty="0"/>
          </a:p>
        </p:txBody>
      </p:sp>
      <p:sp>
        <p:nvSpPr>
          <p:cNvPr id="8" name="TextBox 7"/>
          <p:cNvSpPr txBox="1"/>
          <p:nvPr/>
        </p:nvSpPr>
        <p:spPr>
          <a:xfrm>
            <a:off x="6781800" y="3429000"/>
            <a:ext cx="2362200" cy="1384995"/>
          </a:xfrm>
          <a:prstGeom prst="rect">
            <a:avLst/>
          </a:prstGeom>
          <a:noFill/>
        </p:spPr>
        <p:txBody>
          <a:bodyPr wrap="square" rtlCol="0">
            <a:spAutoFit/>
          </a:bodyPr>
          <a:lstStyle/>
          <a:p>
            <a:r>
              <a:rPr lang="en-US" sz="1400" dirty="0" smtClean="0"/>
              <a:t>Preloaded inspirational quotes can be supplemented or replaced by personal quotes, family aphorisms, biblical phrases, etc. </a:t>
            </a:r>
            <a:endParaRPr lang="en-US" sz="1400" dirty="0"/>
          </a:p>
        </p:txBody>
      </p:sp>
      <p:sp>
        <p:nvSpPr>
          <p:cNvPr id="9" name="TextBox 8"/>
          <p:cNvSpPr txBox="1"/>
          <p:nvPr/>
        </p:nvSpPr>
        <p:spPr>
          <a:xfrm>
            <a:off x="152400" y="5029200"/>
            <a:ext cx="2209800" cy="954107"/>
          </a:xfrm>
          <a:prstGeom prst="rect">
            <a:avLst/>
          </a:prstGeom>
          <a:noFill/>
        </p:spPr>
        <p:txBody>
          <a:bodyPr wrap="square" rtlCol="0">
            <a:spAutoFit/>
          </a:bodyPr>
          <a:lstStyle/>
          <a:p>
            <a:r>
              <a:rPr lang="en-US" sz="1400" dirty="0" smtClean="0"/>
              <a:t>Relaxation pieces, such as a deep breathing tool, progressive muscle relaxation, etc. </a:t>
            </a:r>
            <a:endParaRPr lang="en-US" sz="1400" dirty="0"/>
          </a:p>
        </p:txBody>
      </p:sp>
      <p:sp>
        <p:nvSpPr>
          <p:cNvPr id="11" name="TextBox 10"/>
          <p:cNvSpPr txBox="1"/>
          <p:nvPr/>
        </p:nvSpPr>
        <p:spPr>
          <a:xfrm>
            <a:off x="6781800" y="1752600"/>
            <a:ext cx="2209801" cy="523220"/>
          </a:xfrm>
          <a:prstGeom prst="rect">
            <a:avLst/>
          </a:prstGeom>
          <a:noFill/>
        </p:spPr>
        <p:txBody>
          <a:bodyPr wrap="square" rtlCol="0">
            <a:spAutoFit/>
          </a:bodyPr>
          <a:lstStyle/>
          <a:p>
            <a:r>
              <a:rPr lang="en-US" sz="1400" dirty="0" smtClean="0"/>
              <a:t>User  customized support contacts, hotline info.</a:t>
            </a:r>
            <a:endParaRPr lang="en-US" sz="1400" dirty="0"/>
          </a:p>
        </p:txBody>
      </p:sp>
      <p:pic>
        <p:nvPicPr>
          <p:cNvPr id="18" name="Picture 2" descr="Z:\PERSONAL\Bush\P3\mobile apps\Hope Box\screenshots and content\VHB_Main_color.jpg"/>
          <p:cNvPicPr>
            <a:picLocks noChangeAspect="1" noChangeArrowheads="1"/>
          </p:cNvPicPr>
          <p:nvPr/>
        </p:nvPicPr>
        <p:blipFill>
          <a:blip r:embed="rId2" cstate="print"/>
          <a:srcRect l="6850" t="3635" r="5963" b="7285"/>
          <a:stretch>
            <a:fillRect/>
          </a:stretch>
        </p:blipFill>
        <p:spPr bwMode="auto">
          <a:xfrm>
            <a:off x="3352800" y="1295400"/>
            <a:ext cx="2698377" cy="4870511"/>
          </a:xfrm>
          <a:prstGeom prst="rect">
            <a:avLst/>
          </a:prstGeom>
          <a:noFill/>
        </p:spPr>
      </p:pic>
      <p:sp>
        <p:nvSpPr>
          <p:cNvPr id="15" name="Right Arrow 14"/>
          <p:cNvSpPr/>
          <p:nvPr/>
        </p:nvSpPr>
        <p:spPr>
          <a:xfrm rot="10800000">
            <a:off x="5791200" y="1905000"/>
            <a:ext cx="968336" cy="183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514600" y="23622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362200" y="4267200"/>
            <a:ext cx="1371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362200" y="5257800"/>
            <a:ext cx="1371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5791200" y="4267200"/>
            <a:ext cx="990601" cy="152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05600" y="5105400"/>
            <a:ext cx="2209800" cy="1169551"/>
          </a:xfrm>
          <a:prstGeom prst="rect">
            <a:avLst/>
          </a:prstGeom>
          <a:noFill/>
        </p:spPr>
        <p:txBody>
          <a:bodyPr wrap="square" rtlCol="0">
            <a:spAutoFit/>
          </a:bodyPr>
          <a:lstStyle/>
          <a:p>
            <a:r>
              <a:rPr lang="en-US" sz="1400" dirty="0" smtClean="0"/>
              <a:t>Coping Cards highlight adaptive thoughts and behaviors when in crisis or managing problematic core beliefs. </a:t>
            </a:r>
            <a:endParaRPr lang="en-US" sz="1400" dirty="0"/>
          </a:p>
        </p:txBody>
      </p:sp>
      <p:sp>
        <p:nvSpPr>
          <p:cNvPr id="16" name="Right Arrow 15"/>
          <p:cNvSpPr/>
          <p:nvPr/>
        </p:nvSpPr>
        <p:spPr>
          <a:xfrm rot="10800000">
            <a:off x="5791200" y="5333999"/>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5" grpId="0" animBg="1"/>
      <p:bldP spid="13" grpId="0" animBg="1"/>
      <p:bldP spid="14" grpId="0" animBg="1"/>
      <p:bldP spid="19" grpId="0" animBg="1"/>
      <p:bldP spid="17" grpId="0" animBg="1"/>
      <p:bldP spid="20"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edapmamc197\t2$\4. ROSE\Projects\Bush Projects\P3\mobile apps\Hope Box\screenshots and content\4-24-12\VHB_welcome_one.png"/>
          <p:cNvPicPr>
            <a:picLocks noChangeAspect="1" noChangeArrowheads="1"/>
          </p:cNvPicPr>
          <p:nvPr/>
        </p:nvPicPr>
        <p:blipFill>
          <a:blip r:embed="rId2" cstate="print"/>
          <a:srcRect/>
          <a:stretch>
            <a:fillRect/>
          </a:stretch>
        </p:blipFill>
        <p:spPr bwMode="auto">
          <a:xfrm>
            <a:off x="1295400" y="1295400"/>
            <a:ext cx="2438400" cy="4064000"/>
          </a:xfrm>
          <a:prstGeom prst="rect">
            <a:avLst/>
          </a:prstGeom>
          <a:noFill/>
          <a:ln>
            <a:solidFill>
              <a:schemeClr val="tx1"/>
            </a:solidFill>
          </a:ln>
        </p:spPr>
      </p:pic>
      <p:sp>
        <p:nvSpPr>
          <p:cNvPr id="2" name="Title 1"/>
          <p:cNvSpPr>
            <a:spLocks noGrp="1"/>
          </p:cNvSpPr>
          <p:nvPr>
            <p:ph type="title"/>
          </p:nvPr>
        </p:nvSpPr>
        <p:spPr/>
        <p:txBody>
          <a:bodyPr>
            <a:normAutofit/>
          </a:bodyPr>
          <a:lstStyle/>
          <a:p>
            <a:r>
              <a:rPr lang="en-US" sz="3200" dirty="0" smtClean="0"/>
              <a:t>VHB: Construct &amp; Customize</a:t>
            </a:r>
            <a:endParaRPr lang="en-US" sz="3200" dirty="0"/>
          </a:p>
        </p:txBody>
      </p:sp>
      <p:sp>
        <p:nvSpPr>
          <p:cNvPr id="24" name="TextBox 23"/>
          <p:cNvSpPr txBox="1"/>
          <p:nvPr/>
        </p:nvSpPr>
        <p:spPr>
          <a:xfrm>
            <a:off x="381000" y="6096000"/>
            <a:ext cx="3276600" cy="523220"/>
          </a:xfrm>
          <a:prstGeom prst="rect">
            <a:avLst/>
          </a:prstGeom>
          <a:noFill/>
        </p:spPr>
        <p:txBody>
          <a:bodyPr wrap="square" rtlCol="0">
            <a:spAutoFit/>
          </a:bodyPr>
          <a:lstStyle/>
          <a:p>
            <a:r>
              <a:rPr lang="en-US" sz="1400" dirty="0" smtClean="0"/>
              <a:t>Add supportive contacts from phone’s contact list or create new ones.</a:t>
            </a:r>
            <a:endParaRPr lang="en-US" sz="1400" dirty="0"/>
          </a:p>
        </p:txBody>
      </p:sp>
      <p:pic>
        <p:nvPicPr>
          <p:cNvPr id="1027" name="Picture 3" descr="\\Amedapmamc197\t2$\4. ROSE\Projects\Bush Projects\P3\mobile apps\Hope Box\screenshots and content\4-24-12\3.0.png"/>
          <p:cNvPicPr>
            <a:picLocks noChangeAspect="1" noChangeArrowheads="1"/>
          </p:cNvPicPr>
          <p:nvPr/>
        </p:nvPicPr>
        <p:blipFill>
          <a:blip r:embed="rId3" cstate="print"/>
          <a:srcRect/>
          <a:stretch>
            <a:fillRect/>
          </a:stretch>
        </p:blipFill>
        <p:spPr bwMode="auto">
          <a:xfrm>
            <a:off x="3200400" y="1524000"/>
            <a:ext cx="2743200" cy="4572000"/>
          </a:xfrm>
          <a:prstGeom prst="rect">
            <a:avLst/>
          </a:prstGeom>
          <a:noFill/>
          <a:ln>
            <a:solidFill>
              <a:schemeClr val="tx1"/>
            </a:solidFill>
          </a:ln>
        </p:spPr>
      </p:pic>
      <p:pic>
        <p:nvPicPr>
          <p:cNvPr id="1038" name="Picture 14" descr="Z:\PERSONAL\Bush\P3\mobile apps\Hope Box\screenshots and content\new\4.png"/>
          <p:cNvPicPr>
            <a:picLocks noChangeAspect="1" noChangeArrowheads="1"/>
          </p:cNvPicPr>
          <p:nvPr/>
        </p:nvPicPr>
        <p:blipFill>
          <a:blip r:embed="rId4" cstate="print"/>
          <a:srcRect/>
          <a:stretch>
            <a:fillRect/>
          </a:stretch>
        </p:blipFill>
        <p:spPr bwMode="auto">
          <a:xfrm>
            <a:off x="5562600" y="2133600"/>
            <a:ext cx="2468880" cy="41148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PERSONAL\Bush\P3\mobile apps\Hope Box\screenshots and content\new\6.png"/>
          <p:cNvPicPr>
            <a:picLocks noChangeAspect="1" noChangeArrowheads="1"/>
          </p:cNvPicPr>
          <p:nvPr/>
        </p:nvPicPr>
        <p:blipFill>
          <a:blip r:embed="rId2" cstate="print"/>
          <a:srcRect/>
          <a:stretch>
            <a:fillRect/>
          </a:stretch>
        </p:blipFill>
        <p:spPr bwMode="auto">
          <a:xfrm>
            <a:off x="457200" y="1562100"/>
            <a:ext cx="2240280" cy="3733800"/>
          </a:xfrm>
          <a:prstGeom prst="rect">
            <a:avLst/>
          </a:prstGeom>
          <a:noFill/>
          <a:ln>
            <a:solidFill>
              <a:schemeClr val="accent1"/>
            </a:solidFill>
          </a:ln>
        </p:spPr>
      </p:pic>
      <p:pic>
        <p:nvPicPr>
          <p:cNvPr id="2051" name="Picture 3" descr="Z:\PERSONAL\Bush\P3\mobile apps\Hope Box\screenshots and content\new\7.png"/>
          <p:cNvPicPr>
            <a:picLocks noChangeAspect="1" noChangeArrowheads="1"/>
          </p:cNvPicPr>
          <p:nvPr/>
        </p:nvPicPr>
        <p:blipFill>
          <a:blip r:embed="rId3" cstate="print"/>
          <a:srcRect/>
          <a:stretch>
            <a:fillRect/>
          </a:stretch>
        </p:blipFill>
        <p:spPr bwMode="auto">
          <a:xfrm>
            <a:off x="1676400" y="1905000"/>
            <a:ext cx="2240280" cy="3733800"/>
          </a:xfrm>
          <a:prstGeom prst="rect">
            <a:avLst/>
          </a:prstGeom>
          <a:noFill/>
          <a:ln>
            <a:solidFill>
              <a:schemeClr val="accent1"/>
            </a:solidFill>
          </a:ln>
        </p:spPr>
      </p:pic>
      <p:pic>
        <p:nvPicPr>
          <p:cNvPr id="3" name="Picture 2" descr="\\Amedapmamc197\t2$\4. ROSE\Projects\Bush Projects\P3\mobile apps\Hope Box\screenshots and content\4-24-12\4.0.png"/>
          <p:cNvPicPr>
            <a:picLocks noChangeAspect="1" noChangeArrowheads="1"/>
          </p:cNvPicPr>
          <p:nvPr/>
        </p:nvPicPr>
        <p:blipFill>
          <a:blip r:embed="rId4" cstate="print"/>
          <a:srcRect/>
          <a:stretch>
            <a:fillRect/>
          </a:stretch>
        </p:blipFill>
        <p:spPr bwMode="auto">
          <a:xfrm>
            <a:off x="2971800" y="1524000"/>
            <a:ext cx="2286000" cy="3810000"/>
          </a:xfrm>
          <a:prstGeom prst="rect">
            <a:avLst/>
          </a:prstGeom>
          <a:noFill/>
          <a:ln>
            <a:solidFill>
              <a:srgbClr val="0070C0"/>
            </a:solidFill>
          </a:ln>
        </p:spPr>
      </p:pic>
      <p:sp>
        <p:nvSpPr>
          <p:cNvPr id="2" name="Title 1"/>
          <p:cNvSpPr>
            <a:spLocks noGrp="1"/>
          </p:cNvSpPr>
          <p:nvPr>
            <p:ph type="title"/>
          </p:nvPr>
        </p:nvSpPr>
        <p:spPr/>
        <p:txBody>
          <a:bodyPr>
            <a:normAutofit/>
          </a:bodyPr>
          <a:lstStyle/>
          <a:p>
            <a:r>
              <a:rPr lang="en-US" sz="3200" dirty="0" smtClean="0"/>
              <a:t>VHB: Construct &amp; Customize (cont.)</a:t>
            </a:r>
            <a:endParaRPr lang="en-US" sz="3200" dirty="0"/>
          </a:p>
        </p:txBody>
      </p:sp>
      <p:sp>
        <p:nvSpPr>
          <p:cNvPr id="24" name="TextBox 23"/>
          <p:cNvSpPr txBox="1"/>
          <p:nvPr/>
        </p:nvSpPr>
        <p:spPr>
          <a:xfrm>
            <a:off x="1143000" y="5943600"/>
            <a:ext cx="5638800" cy="523220"/>
          </a:xfrm>
          <a:prstGeom prst="rect">
            <a:avLst/>
          </a:prstGeom>
          <a:noFill/>
        </p:spPr>
        <p:txBody>
          <a:bodyPr wrap="square" rtlCol="0">
            <a:spAutoFit/>
          </a:bodyPr>
          <a:lstStyle/>
          <a:p>
            <a:r>
              <a:rPr lang="en-US" sz="1400" dirty="0" smtClean="0"/>
              <a:t>Add supportive, comforting, distracting, or relaxing audio, video, pictures, messages, inspirational quotes, or other media.  </a:t>
            </a:r>
            <a:endParaRPr lang="en-US" sz="1400" dirty="0"/>
          </a:p>
        </p:txBody>
      </p:sp>
      <p:pic>
        <p:nvPicPr>
          <p:cNvPr id="9" name="Picture 8" descr="\\Amedapmamc197\t2$\4. ROSE\Projects\Bush Projects\P3\mobile apps\Hope Box\screenshots and content\4-24-12\7.1.png"/>
          <p:cNvPicPr/>
          <p:nvPr/>
        </p:nvPicPr>
        <p:blipFill>
          <a:blip r:embed="rId5" cstate="print"/>
          <a:srcRect/>
          <a:stretch>
            <a:fillRect/>
          </a:stretch>
        </p:blipFill>
        <p:spPr bwMode="auto">
          <a:xfrm>
            <a:off x="4572000" y="1676400"/>
            <a:ext cx="2438400" cy="3810000"/>
          </a:xfrm>
          <a:prstGeom prst="rect">
            <a:avLst/>
          </a:prstGeom>
          <a:noFill/>
          <a:ln w="9525">
            <a:solidFill>
              <a:schemeClr val="accent1"/>
            </a:solidFill>
            <a:miter lim="800000"/>
            <a:headEnd/>
            <a:tailEnd/>
          </a:ln>
        </p:spPr>
      </p:pic>
      <p:pic>
        <p:nvPicPr>
          <p:cNvPr id="2053" name="Picture 5" descr="Z:\PERSONAL\Bush\P3\mobile apps\Hope Box\screenshots and content\new\9.png"/>
          <p:cNvPicPr>
            <a:picLocks noChangeAspect="1" noChangeArrowheads="1"/>
          </p:cNvPicPr>
          <p:nvPr/>
        </p:nvPicPr>
        <p:blipFill>
          <a:blip r:embed="rId6" cstate="print"/>
          <a:srcRect/>
          <a:stretch>
            <a:fillRect/>
          </a:stretch>
        </p:blipFill>
        <p:spPr bwMode="auto">
          <a:xfrm>
            <a:off x="5943600" y="2286000"/>
            <a:ext cx="2178050" cy="3630083"/>
          </a:xfrm>
          <a:prstGeom prst="rect">
            <a:avLst/>
          </a:prstGeom>
          <a:noFill/>
          <a:ln>
            <a:solidFill>
              <a:schemeClr val="accent1"/>
            </a:solidFill>
          </a:ln>
        </p:spPr>
      </p:pic>
      <p:pic>
        <p:nvPicPr>
          <p:cNvPr id="10" name="Picture 9" descr="\\Amedapmamc197\t2$\4. ROSE\Projects\Bush Projects\P3\mobile apps\Hope Box\screenshots and content\4-24-12\8.1.png"/>
          <p:cNvPicPr/>
          <p:nvPr/>
        </p:nvPicPr>
        <p:blipFill>
          <a:blip r:embed="rId7" cstate="print"/>
          <a:srcRect/>
          <a:stretch>
            <a:fillRect/>
          </a:stretch>
        </p:blipFill>
        <p:spPr bwMode="auto">
          <a:xfrm>
            <a:off x="6934200" y="1524000"/>
            <a:ext cx="1981200" cy="32004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VHB: Support Contacts</a:t>
            </a:r>
            <a:endParaRPr lang="en-US" sz="3200" dirty="0"/>
          </a:p>
        </p:txBody>
      </p:sp>
      <p:pic>
        <p:nvPicPr>
          <p:cNvPr id="1026" name="Picture 2" descr="\\Amedapmamc197\t2$\4. ROSE\Projects\Bush Projects\P3\mobile apps\Hope Box\screenshots and content\4-24-12\vhb_contacts_1.png"/>
          <p:cNvPicPr>
            <a:picLocks noChangeAspect="1" noChangeArrowheads="1"/>
          </p:cNvPicPr>
          <p:nvPr/>
        </p:nvPicPr>
        <p:blipFill>
          <a:blip r:embed="rId2" cstate="print"/>
          <a:srcRect/>
          <a:stretch>
            <a:fillRect/>
          </a:stretch>
        </p:blipFill>
        <p:spPr bwMode="auto">
          <a:xfrm>
            <a:off x="1609725" y="1295400"/>
            <a:ext cx="2819400" cy="4699000"/>
          </a:xfrm>
          <a:prstGeom prst="rect">
            <a:avLst/>
          </a:prstGeom>
          <a:noFill/>
        </p:spPr>
      </p:pic>
      <p:pic>
        <p:nvPicPr>
          <p:cNvPr id="1027" name="Picture 3" descr="\\Amedapmamc197\t2$\4. ROSE\Projects\Bush Projects\P3\mobile apps\Hope Box\screenshots and content\4-24-12\vhb_contacts_2.png"/>
          <p:cNvPicPr>
            <a:picLocks noChangeAspect="1" noChangeArrowheads="1"/>
          </p:cNvPicPr>
          <p:nvPr/>
        </p:nvPicPr>
        <p:blipFill>
          <a:blip r:embed="rId3" cstate="print"/>
          <a:srcRect/>
          <a:stretch>
            <a:fillRect/>
          </a:stretch>
        </p:blipFill>
        <p:spPr bwMode="auto">
          <a:xfrm>
            <a:off x="4200525" y="1676400"/>
            <a:ext cx="2809875" cy="4683125"/>
          </a:xfrm>
          <a:prstGeom prst="rect">
            <a:avLst/>
          </a:prstGeom>
          <a:noFill/>
          <a:ln>
            <a:solidFill>
              <a:schemeClr val="accent1"/>
            </a:solidFill>
          </a:ln>
        </p:spPr>
      </p:pic>
      <p:pic>
        <p:nvPicPr>
          <p:cNvPr id="11" name="Picture 2" descr="Z:\PERSONAL\Bush\P3\mobile apps\Hope Box\screenshots and content\VHB_Main_color.jpg"/>
          <p:cNvPicPr>
            <a:picLocks noChangeAspect="1" noChangeArrowheads="1"/>
          </p:cNvPicPr>
          <p:nvPr/>
        </p:nvPicPr>
        <p:blipFill>
          <a:blip r:embed="rId4" cstate="print"/>
          <a:srcRect l="68402" t="7816" r="5963" b="78247"/>
          <a:stretch>
            <a:fillRect/>
          </a:stretch>
        </p:blipFill>
        <p:spPr bwMode="auto">
          <a:xfrm>
            <a:off x="7391400" y="0"/>
            <a:ext cx="1031390" cy="990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medapmamc197\t2$\4. ROSE\Projects\Bush Projects\P3\mobile apps\Hope Box\screenshots and content\4-24-12\21.1.png"/>
          <p:cNvPicPr/>
          <p:nvPr/>
        </p:nvPicPr>
        <p:blipFill>
          <a:blip r:embed="rId2" cstate="print"/>
          <a:srcRect/>
          <a:stretch>
            <a:fillRect/>
          </a:stretch>
        </p:blipFill>
        <p:spPr bwMode="auto">
          <a:xfrm>
            <a:off x="4572000" y="2667000"/>
            <a:ext cx="3962400" cy="2377440"/>
          </a:xfrm>
          <a:prstGeom prst="rect">
            <a:avLst/>
          </a:prstGeom>
          <a:noFill/>
          <a:ln w="9525">
            <a:solidFill>
              <a:schemeClr val="accent1"/>
            </a:solidFill>
            <a:miter lim="800000"/>
            <a:headEnd/>
            <a:tailEnd/>
          </a:ln>
        </p:spPr>
      </p:pic>
      <p:pic>
        <p:nvPicPr>
          <p:cNvPr id="9" name="Picture 8" descr="\\Amedapmamc197\t2$\4. ROSE\Projects\Bush Projects\P3\mobile apps\Hope Box\screenshots and content\4-24-12\21.0.png"/>
          <p:cNvPicPr/>
          <p:nvPr/>
        </p:nvPicPr>
        <p:blipFill>
          <a:blip r:embed="rId3" cstate="print"/>
          <a:srcRect/>
          <a:stretch>
            <a:fillRect/>
          </a:stretch>
        </p:blipFill>
        <p:spPr bwMode="auto">
          <a:xfrm>
            <a:off x="2895600" y="1752600"/>
            <a:ext cx="2743200" cy="4572000"/>
          </a:xfrm>
          <a:prstGeom prst="rect">
            <a:avLst/>
          </a:prstGeom>
          <a:noFill/>
          <a:ln w="9525">
            <a:solidFill>
              <a:schemeClr val="accent1"/>
            </a:solidFill>
            <a:miter lim="800000"/>
            <a:headEnd/>
            <a:tailEnd/>
          </a:ln>
        </p:spPr>
      </p:pic>
      <p:sp>
        <p:nvSpPr>
          <p:cNvPr id="2" name="Title 1"/>
          <p:cNvSpPr>
            <a:spLocks noGrp="1"/>
          </p:cNvSpPr>
          <p:nvPr>
            <p:ph type="title"/>
          </p:nvPr>
        </p:nvSpPr>
        <p:spPr/>
        <p:txBody>
          <a:bodyPr>
            <a:normAutofit/>
          </a:bodyPr>
          <a:lstStyle/>
          <a:p>
            <a:r>
              <a:rPr lang="en-US" sz="3200" dirty="0" smtClean="0"/>
              <a:t>VHB: Remind Me</a:t>
            </a:r>
            <a:endParaRPr lang="en-US" sz="3200" dirty="0"/>
          </a:p>
        </p:txBody>
      </p:sp>
      <p:sp>
        <p:nvSpPr>
          <p:cNvPr id="7" name="TextBox 6"/>
          <p:cNvSpPr txBox="1"/>
          <p:nvPr/>
        </p:nvSpPr>
        <p:spPr>
          <a:xfrm>
            <a:off x="5715000" y="5486400"/>
            <a:ext cx="3429000" cy="738664"/>
          </a:xfrm>
          <a:prstGeom prst="rect">
            <a:avLst/>
          </a:prstGeom>
          <a:noFill/>
        </p:spPr>
        <p:txBody>
          <a:bodyPr wrap="square" rtlCol="0">
            <a:spAutoFit/>
          </a:bodyPr>
          <a:lstStyle/>
          <a:p>
            <a:r>
              <a:rPr lang="en-US" sz="1400" dirty="0" smtClean="0"/>
              <a:t>Select from collection of media in multiple formats.  Set Remind Me to shuffle display.</a:t>
            </a:r>
            <a:endParaRPr lang="en-US" sz="1400" dirty="0"/>
          </a:p>
        </p:txBody>
      </p:sp>
      <p:pic>
        <p:nvPicPr>
          <p:cNvPr id="8" name="Picture 7" descr="\\Amedapmamc197\t2$\4. ROSE\Projects\Bush Projects\P3\mobile apps\Hope Box\screenshots and content\4-24-12\9.1.png"/>
          <p:cNvPicPr/>
          <p:nvPr/>
        </p:nvPicPr>
        <p:blipFill>
          <a:blip r:embed="rId4" cstate="print"/>
          <a:srcRect/>
          <a:stretch>
            <a:fillRect/>
          </a:stretch>
        </p:blipFill>
        <p:spPr bwMode="auto">
          <a:xfrm>
            <a:off x="609600" y="1295400"/>
            <a:ext cx="2743200" cy="4572000"/>
          </a:xfrm>
          <a:prstGeom prst="rect">
            <a:avLst/>
          </a:prstGeom>
          <a:noFill/>
          <a:ln w="9525">
            <a:solidFill>
              <a:schemeClr val="accent1"/>
            </a:solidFill>
            <a:miter lim="800000"/>
            <a:headEnd/>
            <a:tailEnd/>
          </a:ln>
        </p:spPr>
      </p:pic>
      <p:pic>
        <p:nvPicPr>
          <p:cNvPr id="11" name="Picture 2" descr="Z:\PERSONAL\Bush\P3\mobile apps\Hope Box\screenshots and content\VHB_Main_color.jpg"/>
          <p:cNvPicPr>
            <a:picLocks noChangeAspect="1" noChangeArrowheads="1"/>
          </p:cNvPicPr>
          <p:nvPr/>
        </p:nvPicPr>
        <p:blipFill>
          <a:blip r:embed="rId5" cstate="print"/>
          <a:srcRect l="53629" t="48232" r="5963" b="39225"/>
          <a:stretch>
            <a:fillRect/>
          </a:stretch>
        </p:blipFill>
        <p:spPr bwMode="auto">
          <a:xfrm>
            <a:off x="7315200" y="228600"/>
            <a:ext cx="1250577" cy="685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VHB: Relax Me</a:t>
            </a:r>
            <a:endParaRPr lang="en-US" sz="3200" dirty="0"/>
          </a:p>
        </p:txBody>
      </p:sp>
      <p:sp>
        <p:nvSpPr>
          <p:cNvPr id="24" name="TextBox 23"/>
          <p:cNvSpPr txBox="1"/>
          <p:nvPr/>
        </p:nvSpPr>
        <p:spPr>
          <a:xfrm>
            <a:off x="3352800" y="5562600"/>
            <a:ext cx="2133600" cy="738664"/>
          </a:xfrm>
          <a:prstGeom prst="rect">
            <a:avLst/>
          </a:prstGeom>
          <a:noFill/>
        </p:spPr>
        <p:txBody>
          <a:bodyPr wrap="square" rtlCol="0">
            <a:spAutoFit/>
          </a:bodyPr>
          <a:lstStyle/>
          <a:p>
            <a:r>
              <a:rPr lang="en-US" sz="1400" dirty="0" smtClean="0"/>
              <a:t>Selectable timing and duration for inhale, hold, and exhale</a:t>
            </a:r>
            <a:endParaRPr lang="en-US" sz="1400" dirty="0"/>
          </a:p>
        </p:txBody>
      </p:sp>
      <p:pic>
        <p:nvPicPr>
          <p:cNvPr id="1033" name="Picture 9" descr="Z:\PERSONAL\Bush\P3\mobile apps\Hope Box\screenshots and content\new\21.png"/>
          <p:cNvPicPr>
            <a:picLocks noChangeAspect="1" noChangeArrowheads="1"/>
          </p:cNvPicPr>
          <p:nvPr/>
        </p:nvPicPr>
        <p:blipFill>
          <a:blip r:embed="rId2" cstate="print"/>
          <a:srcRect b="49000"/>
          <a:stretch>
            <a:fillRect/>
          </a:stretch>
        </p:blipFill>
        <p:spPr bwMode="auto">
          <a:xfrm>
            <a:off x="3048000" y="2286000"/>
            <a:ext cx="3048000" cy="2590800"/>
          </a:xfrm>
          <a:prstGeom prst="rect">
            <a:avLst/>
          </a:prstGeom>
          <a:noFill/>
          <a:ln>
            <a:solidFill>
              <a:schemeClr val="accent1"/>
            </a:solidFill>
          </a:ln>
        </p:spPr>
      </p:pic>
      <p:pic>
        <p:nvPicPr>
          <p:cNvPr id="1035" name="Picture 11" descr="Z:\PERSONAL\Bush\P3\mobile apps\Hope Box\screenshots and content\new\23.png"/>
          <p:cNvPicPr>
            <a:picLocks noChangeAspect="1" noChangeArrowheads="1"/>
          </p:cNvPicPr>
          <p:nvPr/>
        </p:nvPicPr>
        <p:blipFill>
          <a:blip r:embed="rId3" cstate="print"/>
          <a:srcRect/>
          <a:stretch>
            <a:fillRect/>
          </a:stretch>
        </p:blipFill>
        <p:spPr bwMode="auto">
          <a:xfrm>
            <a:off x="6553200" y="1828800"/>
            <a:ext cx="2133600" cy="3556000"/>
          </a:xfrm>
          <a:prstGeom prst="rect">
            <a:avLst/>
          </a:prstGeom>
          <a:noFill/>
          <a:ln>
            <a:solidFill>
              <a:schemeClr val="accent3"/>
            </a:solidFill>
          </a:ln>
        </p:spPr>
      </p:pic>
      <p:pic>
        <p:nvPicPr>
          <p:cNvPr id="4098" name="Picture 2" descr="\\Amedapmamc197\t2$\4. ROSE\Projects\Bush Projects\P3\mobile apps\Hope Box\screenshots and content\4-24-12\16.1.png"/>
          <p:cNvPicPr>
            <a:picLocks noChangeAspect="1" noChangeArrowheads="1"/>
          </p:cNvPicPr>
          <p:nvPr/>
        </p:nvPicPr>
        <p:blipFill>
          <a:blip r:embed="rId4" cstate="print"/>
          <a:srcRect/>
          <a:stretch>
            <a:fillRect/>
          </a:stretch>
        </p:blipFill>
        <p:spPr bwMode="auto">
          <a:xfrm>
            <a:off x="457200" y="1828800"/>
            <a:ext cx="2148840" cy="3581400"/>
          </a:xfrm>
          <a:prstGeom prst="rect">
            <a:avLst/>
          </a:prstGeom>
          <a:noFill/>
          <a:ln>
            <a:solidFill>
              <a:schemeClr val="accent3"/>
            </a:solidFill>
          </a:ln>
        </p:spPr>
      </p:pic>
      <p:pic>
        <p:nvPicPr>
          <p:cNvPr id="7" name="Picture 2" descr="Z:\PERSONAL\Bush\P3\mobile apps\Hope Box\screenshots and content\VHB_Main_color.jpg"/>
          <p:cNvPicPr>
            <a:picLocks noChangeAspect="1" noChangeArrowheads="1"/>
          </p:cNvPicPr>
          <p:nvPr/>
        </p:nvPicPr>
        <p:blipFill>
          <a:blip r:embed="rId5" cstate="print"/>
          <a:srcRect l="21623" t="66350" r="43908" b="18319"/>
          <a:stretch>
            <a:fillRect/>
          </a:stretch>
        </p:blipFill>
        <p:spPr bwMode="auto">
          <a:xfrm>
            <a:off x="7467600" y="152400"/>
            <a:ext cx="1066800" cy="838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Disclaimers</a:t>
            </a:r>
            <a:endParaRPr lang="en-US" sz="2400" dirty="0"/>
          </a:p>
        </p:txBody>
      </p:sp>
      <p:sp>
        <p:nvSpPr>
          <p:cNvPr id="4" name="Slide Number Placeholder 3"/>
          <p:cNvSpPr>
            <a:spLocks noGrp="1"/>
          </p:cNvSpPr>
          <p:nvPr>
            <p:ph type="sldNum" sz="quarter" idx="12"/>
          </p:nvPr>
        </p:nvSpPr>
        <p:spPr/>
        <p:txBody>
          <a:bodyPr/>
          <a:lstStyle/>
          <a:p>
            <a:r>
              <a:rPr lang="en-US" dirty="0" smtClean="0"/>
              <a:t>1</a:t>
            </a:r>
            <a:endParaRPr lang="en-US" dirty="0"/>
          </a:p>
        </p:txBody>
      </p:sp>
      <p:sp>
        <p:nvSpPr>
          <p:cNvPr id="17" name="TextBox 16"/>
          <p:cNvSpPr txBox="1"/>
          <p:nvPr/>
        </p:nvSpPr>
        <p:spPr>
          <a:xfrm>
            <a:off x="2438400" y="2397949"/>
            <a:ext cx="6096000" cy="4524315"/>
          </a:xfrm>
          <a:prstGeom prst="rect">
            <a:avLst/>
          </a:prstGeom>
          <a:noFill/>
        </p:spPr>
        <p:txBody>
          <a:bodyPr wrap="square" rtlCol="0">
            <a:spAutoFit/>
          </a:bodyPr>
          <a:lstStyle/>
          <a:p>
            <a:pPr marL="174625" indent="-174625">
              <a:buFont typeface="Arial" pitchFamily="34" charset="0"/>
              <a:buChar char="•"/>
            </a:pPr>
            <a:r>
              <a:rPr lang="en-US" sz="1600" dirty="0" smtClean="0"/>
              <a:t>"The opinions or assertions contained herein are the private views of the authors and are not to be construed as official or reflecting the views of the Department of Defense.</a:t>
            </a:r>
            <a:br>
              <a:rPr lang="en-US" sz="1600" dirty="0" smtClean="0"/>
            </a:br>
            <a:r>
              <a:rPr lang="en-US" sz="1600" dirty="0" smtClean="0"/>
              <a:t/>
            </a:r>
            <a:br>
              <a:rPr lang="en-US" sz="1600" dirty="0" smtClean="0"/>
            </a:br>
            <a:endParaRPr lang="en-US" sz="1600" dirty="0" smtClean="0"/>
          </a:p>
          <a:p>
            <a:pPr marL="174625" indent="-174625">
              <a:buFont typeface="Arial" pitchFamily="34" charset="0"/>
              <a:buChar char="•"/>
            </a:pPr>
            <a:r>
              <a:rPr lang="en-US" sz="1600" dirty="0" smtClean="0"/>
              <a:t>“This work was in part supported by the Military Suicide Research Consortium (MSRC), Department of Defense, and VISN 19 Mental Illness Research, Education, and Clinical Center (MIRECC), but does not necessarily represent the views of the Department of Defense, Department of Veterans Affairs, or the United States Government. Support from the MSRC does not necessarily constitute or imply endorsement, sponsorship, or favoring of the study design, analysis, or recommendations.”</a:t>
            </a:r>
          </a:p>
          <a:p>
            <a:pPr marL="174625" indent="-174625">
              <a:buFont typeface="Arial" pitchFamily="34" charset="0"/>
              <a:buChar char="•"/>
            </a:pPr>
            <a:endParaRPr lang="en-US" sz="1600" dirty="0" smtClean="0"/>
          </a:p>
          <a:p>
            <a:pPr marL="174625" indent="-174625">
              <a:buFont typeface="Arial" pitchFamily="34" charset="0"/>
              <a:buChar char="•"/>
            </a:pPr>
            <a:endParaRPr lang="en-US" sz="1600" dirty="0" smtClean="0"/>
          </a:p>
          <a:p>
            <a:pPr marL="174625" indent="-174625">
              <a:buFont typeface="Arial" pitchFamily="34" charset="0"/>
              <a:buChar char="•"/>
            </a:pPr>
            <a:endParaRPr lang="en-US" sz="1600" dirty="0" smtClean="0"/>
          </a:p>
          <a:p>
            <a:pPr marL="174625" indent="-174625">
              <a:buFont typeface="Arial" pitchFamily="34" charset="0"/>
              <a:buChar char="•"/>
            </a:pPr>
            <a:endParaRPr lang="en-US" sz="1600" dirty="0" smtClean="0"/>
          </a:p>
        </p:txBody>
      </p:sp>
      <p:pic>
        <p:nvPicPr>
          <p:cNvPr id="1026" name="Picture 1"/>
          <p:cNvPicPr>
            <a:picLocks noChangeAspect="1" noChangeArrowheads="1"/>
          </p:cNvPicPr>
          <p:nvPr/>
        </p:nvPicPr>
        <p:blipFill>
          <a:blip r:embed="rId2" cstate="print"/>
          <a:srcRect/>
          <a:stretch>
            <a:fillRect/>
          </a:stretch>
        </p:blipFill>
        <p:spPr bwMode="auto">
          <a:xfrm>
            <a:off x="434521" y="4038600"/>
            <a:ext cx="1956254" cy="7239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09600" y="2286000"/>
            <a:ext cx="1452563" cy="145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edapmamc197\t2$\4. ROSE\Projects\Bush Projects\P3\mobile apps\Hope Box\screenshots and content\4-24-12\vhb_activities.png"/>
          <p:cNvPicPr>
            <a:picLocks noChangeAspect="1" noChangeArrowheads="1"/>
          </p:cNvPicPr>
          <p:nvPr/>
        </p:nvPicPr>
        <p:blipFill>
          <a:blip r:embed="rId2" cstate="print"/>
          <a:srcRect/>
          <a:stretch>
            <a:fillRect/>
          </a:stretch>
        </p:blipFill>
        <p:spPr bwMode="auto">
          <a:xfrm>
            <a:off x="3124200" y="1447800"/>
            <a:ext cx="2590800" cy="4318000"/>
          </a:xfrm>
          <a:prstGeom prst="rect">
            <a:avLst/>
          </a:prstGeom>
          <a:noFill/>
        </p:spPr>
      </p:pic>
      <p:pic>
        <p:nvPicPr>
          <p:cNvPr id="12" name="Picture 11" descr="\\Amedapmamc197\t2$\4. ROSE\Projects\Bush Projects\P3\mobile apps\Hope Box\screenshots and content\4-24-12\12.0.png"/>
          <p:cNvPicPr/>
          <p:nvPr/>
        </p:nvPicPr>
        <p:blipFill>
          <a:blip r:embed="rId3" cstate="print"/>
          <a:srcRect/>
          <a:stretch>
            <a:fillRect/>
          </a:stretch>
        </p:blipFill>
        <p:spPr bwMode="auto">
          <a:xfrm>
            <a:off x="685800" y="1295400"/>
            <a:ext cx="1828800" cy="3276600"/>
          </a:xfrm>
          <a:prstGeom prst="rect">
            <a:avLst/>
          </a:prstGeom>
          <a:noFill/>
          <a:ln w="9525">
            <a:solidFill>
              <a:schemeClr val="accent1"/>
            </a:solidFill>
            <a:miter lim="800000"/>
            <a:headEnd/>
            <a:tailEnd/>
          </a:ln>
        </p:spPr>
      </p:pic>
      <p:pic>
        <p:nvPicPr>
          <p:cNvPr id="1028" name="Picture 4" descr="Z:\PERSONAL\Bush\P3\mobile apps\Hope Box\screenshots and content\new\15.png"/>
          <p:cNvPicPr>
            <a:picLocks noChangeAspect="1" noChangeArrowheads="1"/>
          </p:cNvPicPr>
          <p:nvPr/>
        </p:nvPicPr>
        <p:blipFill>
          <a:blip r:embed="rId4" cstate="print"/>
          <a:srcRect/>
          <a:stretch>
            <a:fillRect/>
          </a:stretch>
        </p:blipFill>
        <p:spPr bwMode="auto">
          <a:xfrm>
            <a:off x="6629400" y="1295400"/>
            <a:ext cx="1676400" cy="2794000"/>
          </a:xfrm>
          <a:prstGeom prst="rect">
            <a:avLst/>
          </a:prstGeom>
          <a:noFill/>
          <a:ln>
            <a:solidFill>
              <a:schemeClr val="accent1"/>
            </a:solidFill>
          </a:ln>
        </p:spPr>
      </p:pic>
      <p:pic>
        <p:nvPicPr>
          <p:cNvPr id="1031" name="Picture 7" descr="Z:\PERSONAL\Bush\P3\mobile apps\Hope Box\screenshots and content\new\18.png"/>
          <p:cNvPicPr>
            <a:picLocks noChangeAspect="1" noChangeArrowheads="1"/>
          </p:cNvPicPr>
          <p:nvPr/>
        </p:nvPicPr>
        <p:blipFill>
          <a:blip r:embed="rId5" cstate="print"/>
          <a:srcRect/>
          <a:stretch>
            <a:fillRect/>
          </a:stretch>
        </p:blipFill>
        <p:spPr bwMode="auto">
          <a:xfrm>
            <a:off x="6019800" y="2514600"/>
            <a:ext cx="1463040" cy="2438400"/>
          </a:xfrm>
          <a:prstGeom prst="rect">
            <a:avLst/>
          </a:prstGeom>
          <a:noFill/>
          <a:ln>
            <a:solidFill>
              <a:schemeClr val="accent1"/>
            </a:solidFill>
          </a:ln>
        </p:spPr>
      </p:pic>
      <p:sp>
        <p:nvSpPr>
          <p:cNvPr id="2" name="Title 1"/>
          <p:cNvSpPr>
            <a:spLocks noGrp="1"/>
          </p:cNvSpPr>
          <p:nvPr>
            <p:ph type="title"/>
          </p:nvPr>
        </p:nvSpPr>
        <p:spPr>
          <a:xfrm>
            <a:off x="152400" y="0"/>
            <a:ext cx="7772400" cy="1143000"/>
          </a:xfrm>
        </p:spPr>
        <p:txBody>
          <a:bodyPr>
            <a:normAutofit/>
          </a:bodyPr>
          <a:lstStyle/>
          <a:p>
            <a:r>
              <a:rPr lang="en-US" sz="3200" dirty="0" smtClean="0"/>
              <a:t>VHB: Distract Me- Games &amp; Puzzles</a:t>
            </a:r>
            <a:endParaRPr lang="en-US" sz="3200" dirty="0"/>
          </a:p>
        </p:txBody>
      </p:sp>
      <p:pic>
        <p:nvPicPr>
          <p:cNvPr id="1029" name="Picture 5" descr="Z:\PERSONAL\Bush\P3\mobile apps\Hope Box\screenshots and content\new\16.png"/>
          <p:cNvPicPr>
            <a:picLocks noChangeAspect="1" noChangeArrowheads="1"/>
          </p:cNvPicPr>
          <p:nvPr/>
        </p:nvPicPr>
        <p:blipFill>
          <a:blip r:embed="rId6" cstate="print"/>
          <a:srcRect/>
          <a:stretch>
            <a:fillRect/>
          </a:stretch>
        </p:blipFill>
        <p:spPr bwMode="auto">
          <a:xfrm>
            <a:off x="7391400" y="2362200"/>
            <a:ext cx="1600200" cy="2667000"/>
          </a:xfrm>
          <a:prstGeom prst="rect">
            <a:avLst/>
          </a:prstGeom>
          <a:noFill/>
          <a:ln>
            <a:solidFill>
              <a:schemeClr val="accent1"/>
            </a:solidFill>
          </a:ln>
        </p:spPr>
      </p:pic>
      <p:sp>
        <p:nvSpPr>
          <p:cNvPr id="23" name="TextBox 22"/>
          <p:cNvSpPr txBox="1"/>
          <p:nvPr/>
        </p:nvSpPr>
        <p:spPr>
          <a:xfrm>
            <a:off x="228600" y="4648200"/>
            <a:ext cx="1143000" cy="1384995"/>
          </a:xfrm>
          <a:prstGeom prst="rect">
            <a:avLst/>
          </a:prstGeom>
          <a:noFill/>
        </p:spPr>
        <p:txBody>
          <a:bodyPr wrap="square" rtlCol="0">
            <a:spAutoFit/>
          </a:bodyPr>
          <a:lstStyle/>
          <a:p>
            <a:r>
              <a:rPr lang="en-US" sz="1400" dirty="0" smtClean="0"/>
              <a:t>Puzzle photos and words extracted from user content</a:t>
            </a:r>
            <a:endParaRPr lang="en-US" sz="1400" dirty="0"/>
          </a:p>
        </p:txBody>
      </p:sp>
      <p:sp>
        <p:nvSpPr>
          <p:cNvPr id="24" name="TextBox 23"/>
          <p:cNvSpPr txBox="1"/>
          <p:nvPr/>
        </p:nvSpPr>
        <p:spPr>
          <a:xfrm>
            <a:off x="7620000" y="5257800"/>
            <a:ext cx="1371600" cy="738664"/>
          </a:xfrm>
          <a:prstGeom prst="rect">
            <a:avLst/>
          </a:prstGeom>
          <a:noFill/>
        </p:spPr>
        <p:txBody>
          <a:bodyPr wrap="square" rtlCol="0">
            <a:spAutoFit/>
          </a:bodyPr>
          <a:lstStyle/>
          <a:p>
            <a:r>
              <a:rPr lang="en-US" sz="1400" dirty="0" smtClean="0"/>
              <a:t>Selectable levels of difficulty</a:t>
            </a:r>
            <a:endParaRPr lang="en-US" sz="1400" dirty="0"/>
          </a:p>
        </p:txBody>
      </p:sp>
      <p:pic>
        <p:nvPicPr>
          <p:cNvPr id="3074" name="Picture 2" descr="\\Amedapmamc197\t2$\4. ROSE\Projects\Bush Projects\P3\mobile apps\Hope Box\screenshots and content\4-24-12\13.0.png"/>
          <p:cNvPicPr>
            <a:picLocks noChangeAspect="1" noChangeArrowheads="1"/>
          </p:cNvPicPr>
          <p:nvPr/>
        </p:nvPicPr>
        <p:blipFill>
          <a:blip r:embed="rId7" cstate="print"/>
          <a:srcRect/>
          <a:stretch>
            <a:fillRect/>
          </a:stretch>
        </p:blipFill>
        <p:spPr bwMode="auto">
          <a:xfrm>
            <a:off x="1676400" y="3962400"/>
            <a:ext cx="1600200" cy="2667000"/>
          </a:xfrm>
          <a:prstGeom prst="rect">
            <a:avLst/>
          </a:prstGeom>
          <a:noFill/>
          <a:ln>
            <a:solidFill>
              <a:srgbClr val="0070C0"/>
            </a:solidFill>
          </a:ln>
        </p:spPr>
      </p:pic>
      <p:pic>
        <p:nvPicPr>
          <p:cNvPr id="3075" name="Picture 3" descr="\\Amedapmamc197\t2$\4. ROSE\Projects\Bush Projects\P3\mobile apps\Hope Box\screenshots and content\4-24-12\14.1.png"/>
          <p:cNvPicPr>
            <a:picLocks noChangeAspect="1" noChangeArrowheads="1"/>
          </p:cNvPicPr>
          <p:nvPr/>
        </p:nvPicPr>
        <p:blipFill>
          <a:blip r:embed="rId8" cstate="print"/>
          <a:srcRect/>
          <a:stretch>
            <a:fillRect/>
          </a:stretch>
        </p:blipFill>
        <p:spPr bwMode="auto">
          <a:xfrm>
            <a:off x="5638800" y="3886200"/>
            <a:ext cx="1600200" cy="2667000"/>
          </a:xfrm>
          <a:prstGeom prst="rect">
            <a:avLst/>
          </a:prstGeom>
          <a:noFill/>
          <a:ln>
            <a:solidFill>
              <a:srgbClr val="0070C0"/>
            </a:solidFill>
          </a:ln>
        </p:spPr>
      </p:pic>
      <p:pic>
        <p:nvPicPr>
          <p:cNvPr id="13" name="Picture 2" descr="Z:\PERSONAL\Bush\P3\mobile apps\Hope Box\screenshots and content\VHB_Main_color.jpg"/>
          <p:cNvPicPr>
            <a:picLocks noChangeAspect="1" noChangeArrowheads="1"/>
          </p:cNvPicPr>
          <p:nvPr/>
        </p:nvPicPr>
        <p:blipFill>
          <a:blip r:embed="rId9" cstate="print"/>
          <a:srcRect l="19160" t="55201" r="46370" b="28075"/>
          <a:stretch>
            <a:fillRect/>
          </a:stretch>
        </p:blipFill>
        <p:spPr bwMode="auto">
          <a:xfrm>
            <a:off x="7848600" y="76200"/>
            <a:ext cx="1066800"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Amedapmamc197\t2$\4. ROSE\Projects\Bush Projects\P3\mobile apps\Hope Box\screenshots and content\4-24-12\vhb_activities.png"/>
          <p:cNvPicPr>
            <a:picLocks noChangeAspect="1" noChangeArrowheads="1"/>
          </p:cNvPicPr>
          <p:nvPr/>
        </p:nvPicPr>
        <p:blipFill>
          <a:blip r:embed="rId2" cstate="print"/>
          <a:srcRect/>
          <a:stretch>
            <a:fillRect/>
          </a:stretch>
        </p:blipFill>
        <p:spPr bwMode="auto">
          <a:xfrm>
            <a:off x="3124200" y="1714500"/>
            <a:ext cx="2286000" cy="3810000"/>
          </a:xfrm>
          <a:prstGeom prst="rect">
            <a:avLst/>
          </a:prstGeom>
          <a:noFill/>
        </p:spPr>
      </p:pic>
      <p:sp>
        <p:nvSpPr>
          <p:cNvPr id="2" name="Title 1"/>
          <p:cNvSpPr>
            <a:spLocks noGrp="1"/>
          </p:cNvSpPr>
          <p:nvPr>
            <p:ph type="title"/>
          </p:nvPr>
        </p:nvSpPr>
        <p:spPr>
          <a:xfrm>
            <a:off x="457200" y="0"/>
            <a:ext cx="7696200" cy="1143000"/>
          </a:xfrm>
        </p:spPr>
        <p:txBody>
          <a:bodyPr>
            <a:normAutofit/>
          </a:bodyPr>
          <a:lstStyle/>
          <a:p>
            <a:r>
              <a:rPr lang="en-US" sz="3200" dirty="0" smtClean="0"/>
              <a:t>VHB: Distract Me- Activity Planner</a:t>
            </a:r>
            <a:endParaRPr lang="en-US" sz="3200" dirty="0"/>
          </a:p>
        </p:txBody>
      </p:sp>
      <p:sp>
        <p:nvSpPr>
          <p:cNvPr id="23" name="TextBox 22"/>
          <p:cNvSpPr txBox="1"/>
          <p:nvPr/>
        </p:nvSpPr>
        <p:spPr>
          <a:xfrm>
            <a:off x="2895600" y="1447800"/>
            <a:ext cx="2590800" cy="307777"/>
          </a:xfrm>
          <a:prstGeom prst="rect">
            <a:avLst/>
          </a:prstGeom>
          <a:noFill/>
        </p:spPr>
        <p:txBody>
          <a:bodyPr wrap="square" rtlCol="0">
            <a:spAutoFit/>
          </a:bodyPr>
          <a:lstStyle/>
          <a:p>
            <a:r>
              <a:rPr lang="en-US" sz="1400" b="1" dirty="0" smtClean="0"/>
              <a:t>Positive Events Scheduling</a:t>
            </a:r>
            <a:endParaRPr lang="en-US" sz="1400" b="1" dirty="0"/>
          </a:p>
        </p:txBody>
      </p:sp>
      <p:pic>
        <p:nvPicPr>
          <p:cNvPr id="3076" name="Picture 4" descr="\\Amedapmamc197\t2$\4. ROSE\Projects\Bush Projects\P3\mobile apps\Hope Box\screenshots and content\4-24-12\planner3.png"/>
          <p:cNvPicPr>
            <a:picLocks noChangeAspect="1" noChangeArrowheads="1"/>
          </p:cNvPicPr>
          <p:nvPr/>
        </p:nvPicPr>
        <p:blipFill>
          <a:blip r:embed="rId3" cstate="print"/>
          <a:srcRect/>
          <a:stretch>
            <a:fillRect/>
          </a:stretch>
        </p:blipFill>
        <p:spPr bwMode="auto">
          <a:xfrm>
            <a:off x="381000" y="1524000"/>
            <a:ext cx="1828800" cy="3048000"/>
          </a:xfrm>
          <a:prstGeom prst="rect">
            <a:avLst/>
          </a:prstGeom>
          <a:noFill/>
          <a:ln>
            <a:solidFill>
              <a:srgbClr val="0070C0"/>
            </a:solidFill>
          </a:ln>
        </p:spPr>
      </p:pic>
      <p:pic>
        <p:nvPicPr>
          <p:cNvPr id="3077" name="Picture 5" descr="\\Amedapmamc197\t2$\4. ROSE\Projects\Bush Projects\P3\mobile apps\Hope Box\screenshots and content\4-24-12\planner4.png"/>
          <p:cNvPicPr>
            <a:picLocks noChangeAspect="1" noChangeArrowheads="1"/>
          </p:cNvPicPr>
          <p:nvPr/>
        </p:nvPicPr>
        <p:blipFill>
          <a:blip r:embed="rId4" cstate="print"/>
          <a:srcRect/>
          <a:stretch>
            <a:fillRect/>
          </a:stretch>
        </p:blipFill>
        <p:spPr bwMode="auto">
          <a:xfrm>
            <a:off x="1219200" y="3200400"/>
            <a:ext cx="1752600" cy="2921000"/>
          </a:xfrm>
          <a:prstGeom prst="rect">
            <a:avLst/>
          </a:prstGeom>
          <a:noFill/>
          <a:ln>
            <a:solidFill>
              <a:srgbClr val="0070C0"/>
            </a:solidFill>
          </a:ln>
        </p:spPr>
      </p:pic>
      <p:pic>
        <p:nvPicPr>
          <p:cNvPr id="3078" name="Picture 6" descr="\\Amedapmamc197\t2$\4. ROSE\Projects\Bush Projects\P3\mobile apps\Hope Box\screenshots and content\4-24-12\planner6.png"/>
          <p:cNvPicPr>
            <a:picLocks noChangeAspect="1" noChangeArrowheads="1"/>
          </p:cNvPicPr>
          <p:nvPr/>
        </p:nvPicPr>
        <p:blipFill>
          <a:blip r:embed="rId5" cstate="print"/>
          <a:srcRect/>
          <a:stretch>
            <a:fillRect/>
          </a:stretch>
        </p:blipFill>
        <p:spPr bwMode="auto">
          <a:xfrm>
            <a:off x="2743200" y="1905000"/>
            <a:ext cx="2057400" cy="3429000"/>
          </a:xfrm>
          <a:prstGeom prst="rect">
            <a:avLst/>
          </a:prstGeom>
          <a:noFill/>
        </p:spPr>
      </p:pic>
      <p:pic>
        <p:nvPicPr>
          <p:cNvPr id="10" name="Picture 2" descr="Z:\PERSONAL\Bush\P3\mobile apps\Hope Box\screenshots and content\VHB_Main_color.jpg"/>
          <p:cNvPicPr>
            <a:picLocks noChangeAspect="1" noChangeArrowheads="1"/>
          </p:cNvPicPr>
          <p:nvPr/>
        </p:nvPicPr>
        <p:blipFill>
          <a:blip r:embed="rId6" cstate="print"/>
          <a:srcRect l="19160" t="55201" r="46370" b="28075"/>
          <a:stretch>
            <a:fillRect/>
          </a:stretch>
        </p:blipFill>
        <p:spPr bwMode="auto">
          <a:xfrm>
            <a:off x="7848600" y="76200"/>
            <a:ext cx="1066800" cy="914400"/>
          </a:xfrm>
          <a:prstGeom prst="rect">
            <a:avLst/>
          </a:prstGeom>
          <a:noFill/>
        </p:spPr>
      </p:pic>
      <p:grpSp>
        <p:nvGrpSpPr>
          <p:cNvPr id="16" name="Group 15"/>
          <p:cNvGrpSpPr/>
          <p:nvPr/>
        </p:nvGrpSpPr>
        <p:grpSpPr>
          <a:xfrm>
            <a:off x="4572000" y="3124200"/>
            <a:ext cx="2057400" cy="3429000"/>
            <a:chOff x="4572000" y="3124200"/>
            <a:chExt cx="2057400" cy="3429000"/>
          </a:xfrm>
        </p:grpSpPr>
        <p:pic>
          <p:nvPicPr>
            <p:cNvPr id="3079" name="Picture 7" descr="\\Amedapmamc197\t2$\4. ROSE\Projects\Bush Projects\P3\mobile apps\Hope Box\screenshots and content\4-24-12\planner10.png"/>
            <p:cNvPicPr>
              <a:picLocks noChangeAspect="1" noChangeArrowheads="1"/>
            </p:cNvPicPr>
            <p:nvPr/>
          </p:nvPicPr>
          <p:blipFill>
            <a:blip r:embed="rId7" cstate="print"/>
            <a:srcRect/>
            <a:stretch>
              <a:fillRect/>
            </a:stretch>
          </p:blipFill>
          <p:spPr bwMode="auto">
            <a:xfrm>
              <a:off x="4572000" y="3124200"/>
              <a:ext cx="2057400" cy="3429000"/>
            </a:xfrm>
            <a:prstGeom prst="rect">
              <a:avLst/>
            </a:prstGeom>
            <a:noFill/>
            <a:ln>
              <a:solidFill>
                <a:srgbClr val="0070C0"/>
              </a:solidFill>
            </a:ln>
          </p:spPr>
        </p:pic>
        <p:sp>
          <p:nvSpPr>
            <p:cNvPr id="14" name="Rectangle 13"/>
            <p:cNvSpPr/>
            <p:nvPr/>
          </p:nvSpPr>
          <p:spPr>
            <a:xfrm>
              <a:off x="5562600" y="35814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096000" y="1638300"/>
            <a:ext cx="2148840" cy="3581400"/>
            <a:chOff x="6096000" y="1638300"/>
            <a:chExt cx="2148840" cy="3581400"/>
          </a:xfrm>
        </p:grpSpPr>
        <p:pic>
          <p:nvPicPr>
            <p:cNvPr id="3080" name="Picture 8" descr="\\Amedapmamc197\t2$\4. ROSE\Projects\Bush Projects\P3\mobile apps\Hope Box\screenshots and content\4-24-12\planner11.png"/>
            <p:cNvPicPr>
              <a:picLocks noChangeAspect="1" noChangeArrowheads="1"/>
            </p:cNvPicPr>
            <p:nvPr/>
          </p:nvPicPr>
          <p:blipFill>
            <a:blip r:embed="rId8" cstate="print"/>
            <a:srcRect/>
            <a:stretch>
              <a:fillRect/>
            </a:stretch>
          </p:blipFill>
          <p:spPr bwMode="auto">
            <a:xfrm>
              <a:off x="6096000" y="1638300"/>
              <a:ext cx="2148840" cy="3581400"/>
            </a:xfrm>
            <a:prstGeom prst="rect">
              <a:avLst/>
            </a:prstGeom>
            <a:noFill/>
            <a:ln>
              <a:solidFill>
                <a:srgbClr val="0070C0"/>
              </a:solidFill>
            </a:ln>
          </p:spPr>
        </p:pic>
        <p:sp>
          <p:nvSpPr>
            <p:cNvPr id="11" name="Rectangle 10"/>
            <p:cNvSpPr/>
            <p:nvPr/>
          </p:nvSpPr>
          <p:spPr>
            <a:xfrm>
              <a:off x="6913880" y="2514600"/>
              <a:ext cx="685800" cy="16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72200" y="28194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VHB: Coping Cards</a:t>
            </a:r>
            <a:endParaRPr lang="en-US" sz="3200" dirty="0"/>
          </a:p>
        </p:txBody>
      </p:sp>
      <p:pic>
        <p:nvPicPr>
          <p:cNvPr id="5" name="Picture 4" descr="\\Amedapmamc197\t2$\4. ROSE\Projects\Bush Projects\P3\mobile apps\Hope Box\screenshots and content\4-24-12\19.1.png"/>
          <p:cNvPicPr/>
          <p:nvPr/>
        </p:nvPicPr>
        <p:blipFill>
          <a:blip r:embed="rId2" cstate="print"/>
          <a:srcRect/>
          <a:stretch>
            <a:fillRect/>
          </a:stretch>
        </p:blipFill>
        <p:spPr bwMode="auto">
          <a:xfrm>
            <a:off x="1371600" y="1371600"/>
            <a:ext cx="2743200" cy="4572000"/>
          </a:xfrm>
          <a:prstGeom prst="rect">
            <a:avLst/>
          </a:prstGeom>
          <a:noFill/>
          <a:ln w="9525">
            <a:solidFill>
              <a:schemeClr val="accent1"/>
            </a:solidFill>
            <a:miter lim="800000"/>
            <a:headEnd/>
            <a:tailEnd/>
          </a:ln>
        </p:spPr>
      </p:pic>
      <p:pic>
        <p:nvPicPr>
          <p:cNvPr id="4" name="Picture 3" descr="\\Amedapmamc197\t2$\4. ROSE\Projects\Bush Projects\P3\mobile apps\Hope Box\screenshots and content\4-24-12\19.0.png"/>
          <p:cNvPicPr/>
          <p:nvPr/>
        </p:nvPicPr>
        <p:blipFill>
          <a:blip r:embed="rId3" cstate="print"/>
          <a:srcRect/>
          <a:stretch>
            <a:fillRect/>
          </a:stretch>
        </p:blipFill>
        <p:spPr bwMode="auto">
          <a:xfrm>
            <a:off x="3810000" y="2057400"/>
            <a:ext cx="2743200" cy="4572000"/>
          </a:xfrm>
          <a:prstGeom prst="rect">
            <a:avLst/>
          </a:prstGeom>
          <a:noFill/>
          <a:ln w="9525">
            <a:solidFill>
              <a:schemeClr val="accent1"/>
            </a:solidFill>
            <a:miter lim="800000"/>
            <a:headEnd/>
            <a:tailEnd/>
          </a:ln>
        </p:spPr>
      </p:pic>
      <p:pic>
        <p:nvPicPr>
          <p:cNvPr id="8" name="Picture 2" descr="Z:\PERSONAL\Bush\P3\mobile apps\Hope Box\screenshots and content\VHB_Main_color.jpg"/>
          <p:cNvPicPr>
            <a:picLocks noChangeAspect="1" noChangeArrowheads="1"/>
          </p:cNvPicPr>
          <p:nvPr/>
        </p:nvPicPr>
        <p:blipFill>
          <a:blip r:embed="rId4" cstate="print"/>
          <a:srcRect l="46243" t="67744" r="14363" b="18319"/>
          <a:stretch>
            <a:fillRect/>
          </a:stretch>
        </p:blipFill>
        <p:spPr bwMode="auto">
          <a:xfrm>
            <a:off x="7315200" y="228600"/>
            <a:ext cx="1219200" cy="76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VHB: Inspire Me</a:t>
            </a:r>
            <a:endParaRPr lang="en-US" sz="3200" dirty="0"/>
          </a:p>
        </p:txBody>
      </p:sp>
      <p:pic>
        <p:nvPicPr>
          <p:cNvPr id="4098" name="Picture 2" descr="Z:\PERSONAL\Bush\P3\mobile apps\Hope Box\screenshots and content\new\20.png"/>
          <p:cNvPicPr>
            <a:picLocks noChangeAspect="1" noChangeArrowheads="1"/>
          </p:cNvPicPr>
          <p:nvPr/>
        </p:nvPicPr>
        <p:blipFill>
          <a:blip r:embed="rId2" cstate="print"/>
          <a:srcRect/>
          <a:stretch>
            <a:fillRect/>
          </a:stretch>
        </p:blipFill>
        <p:spPr bwMode="auto">
          <a:xfrm>
            <a:off x="2590800" y="1371600"/>
            <a:ext cx="2788920" cy="4648200"/>
          </a:xfrm>
          <a:prstGeom prst="rect">
            <a:avLst/>
          </a:prstGeom>
          <a:noFill/>
          <a:ln>
            <a:solidFill>
              <a:schemeClr val="accent1"/>
            </a:solidFill>
          </a:ln>
        </p:spPr>
      </p:pic>
      <p:pic>
        <p:nvPicPr>
          <p:cNvPr id="5122" name="Picture 2" descr="\\Amedapmamc197\t2$\4. ROSE\Projects\Bush Projects\P3\mobile apps\Hope Box\screenshots and content\4-24-12\18.0.png"/>
          <p:cNvPicPr>
            <a:picLocks noChangeAspect="1" noChangeArrowheads="1"/>
          </p:cNvPicPr>
          <p:nvPr/>
        </p:nvPicPr>
        <p:blipFill>
          <a:blip r:embed="rId3" cstate="print"/>
          <a:srcRect/>
          <a:stretch>
            <a:fillRect/>
          </a:stretch>
        </p:blipFill>
        <p:spPr bwMode="auto">
          <a:xfrm>
            <a:off x="4876800" y="1828800"/>
            <a:ext cx="2743200" cy="4572000"/>
          </a:xfrm>
          <a:prstGeom prst="rect">
            <a:avLst/>
          </a:prstGeom>
          <a:noFill/>
          <a:ln>
            <a:solidFill>
              <a:srgbClr val="0070C0"/>
            </a:solidFill>
          </a:ln>
        </p:spPr>
      </p:pic>
      <p:pic>
        <p:nvPicPr>
          <p:cNvPr id="5" name="Picture 2" descr="Z:\PERSONAL\Bush\P3\mobile apps\Hope Box\screenshots and content\VHB_Main_color.jpg"/>
          <p:cNvPicPr>
            <a:picLocks noChangeAspect="1" noChangeArrowheads="1"/>
          </p:cNvPicPr>
          <p:nvPr/>
        </p:nvPicPr>
        <p:blipFill>
          <a:blip r:embed="rId4" cstate="print"/>
          <a:srcRect l="46243" t="60776" r="14363" b="28075"/>
          <a:stretch>
            <a:fillRect/>
          </a:stretch>
        </p:blipFill>
        <p:spPr bwMode="auto">
          <a:xfrm>
            <a:off x="7239000" y="304800"/>
            <a:ext cx="1219200" cy="60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2-Color-horizontal.jpg"/>
          <p:cNvPicPr>
            <a:picLocks noChangeAspect="1"/>
          </p:cNvPicPr>
          <p:nvPr/>
        </p:nvPicPr>
        <p:blipFill>
          <a:blip r:embed="rId2" cstate="print"/>
          <a:stretch>
            <a:fillRect/>
          </a:stretch>
        </p:blipFill>
        <p:spPr>
          <a:xfrm>
            <a:off x="609600" y="1600200"/>
            <a:ext cx="7493144" cy="2057400"/>
          </a:xfrm>
          <a:prstGeom prst="rect">
            <a:avLst/>
          </a:prstGeom>
        </p:spPr>
      </p:pic>
      <p:sp>
        <p:nvSpPr>
          <p:cNvPr id="8" name="Subtitle 3"/>
          <p:cNvSpPr txBox="1">
            <a:spLocks/>
          </p:cNvSpPr>
          <p:nvPr/>
        </p:nvSpPr>
        <p:spPr>
          <a:xfrm>
            <a:off x="381000" y="3824288"/>
            <a:ext cx="7772400" cy="1204912"/>
          </a:xfrm>
          <a:prstGeom prst="rect">
            <a:avLst/>
          </a:prstGeom>
        </p:spPr>
        <p:txBody>
          <a:bodyPr vert="horz" lIns="91440" tIns="45720" rIns="91440" bIns="45720" rtlCol="0" anchor="ctr">
            <a:normAutofit/>
          </a:bodyPr>
          <a:lstStyle/>
          <a:p>
            <a:pPr marL="342900" marR="0" lvl="0" indent="-342900" algn="r" defTabSz="914400" rtl="0" eaLnBrk="1" fontAlgn="auto" latinLnBrk="0" hangingPunct="1">
              <a:lnSpc>
                <a:spcPct val="8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Nigel Bush, Ph.D.</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r" defTabSz="914400" rtl="0" eaLnBrk="1" fontAlgn="auto" latinLnBrk="0" hangingPunct="1">
              <a:lnSpc>
                <a:spcPct val="80000"/>
              </a:lnSpc>
              <a:spcBef>
                <a:spcPct val="20000"/>
              </a:spcBef>
              <a:spcAft>
                <a:spcPts val="0"/>
              </a:spcAft>
              <a:buClrTx/>
              <a:buSzTx/>
              <a:tabLst/>
              <a:defRPr/>
            </a:pPr>
            <a:r>
              <a:rPr lang="en-US" sz="2000" dirty="0" smtClean="0">
                <a:latin typeface="Arial" pitchFamily="34" charset="0"/>
                <a:cs typeface="Arial" pitchFamily="34" charset="0"/>
                <a:hlinkClick r:id="rId3"/>
              </a:rPr>
              <a:t>nigel.bush@us.army.mil</a:t>
            </a:r>
            <a:endParaRPr lang="en-US" sz="2000" dirty="0" smtClean="0">
              <a:latin typeface="Arial" pitchFamily="34" charset="0"/>
              <a:cs typeface="Arial" pitchFamily="34" charset="0"/>
            </a:endParaRPr>
          </a:p>
          <a:p>
            <a:pPr marL="342900" marR="0" lvl="0" indent="-342900" algn="r" defTabSz="914400" rtl="0" eaLnBrk="1" fontAlgn="auto" latinLnBrk="0" hangingPunct="1">
              <a:lnSpc>
                <a:spcPct val="8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Background</a:t>
            </a:r>
            <a:endParaRPr lang="en-US" sz="2400" dirty="0"/>
          </a:p>
        </p:txBody>
      </p:sp>
      <p:sp>
        <p:nvSpPr>
          <p:cNvPr id="4" name="Slide Number Placeholder 3"/>
          <p:cNvSpPr>
            <a:spLocks noGrp="1"/>
          </p:cNvSpPr>
          <p:nvPr>
            <p:ph type="sldNum" sz="quarter" idx="12"/>
          </p:nvPr>
        </p:nvSpPr>
        <p:spPr/>
        <p:txBody>
          <a:bodyPr/>
          <a:lstStyle/>
          <a:p>
            <a:r>
              <a:rPr lang="en-US" dirty="0" smtClean="0"/>
              <a:t>1</a:t>
            </a:r>
            <a:endParaRPr lang="en-US" dirty="0"/>
          </a:p>
        </p:txBody>
      </p:sp>
      <p:pic>
        <p:nvPicPr>
          <p:cNvPr id="13" name="Picture 12" descr="IED-blast-in-Afganistan--001.jpg"/>
          <p:cNvPicPr>
            <a:picLocks noChangeAspect="1"/>
          </p:cNvPicPr>
          <p:nvPr/>
        </p:nvPicPr>
        <p:blipFill>
          <a:blip r:embed="rId2" cstate="print"/>
          <a:stretch>
            <a:fillRect/>
          </a:stretch>
        </p:blipFill>
        <p:spPr>
          <a:xfrm>
            <a:off x="4648200" y="3886200"/>
            <a:ext cx="2590800" cy="1841121"/>
          </a:xfrm>
          <a:prstGeom prst="rect">
            <a:avLst/>
          </a:prstGeom>
          <a:ln>
            <a:solidFill>
              <a:schemeClr val="tx1"/>
            </a:solidFill>
          </a:ln>
        </p:spPr>
      </p:pic>
      <p:pic>
        <p:nvPicPr>
          <p:cNvPr id="15" name="Picture 14" descr="feature1pic1.jpg"/>
          <p:cNvPicPr>
            <a:picLocks noChangeAspect="1"/>
          </p:cNvPicPr>
          <p:nvPr/>
        </p:nvPicPr>
        <p:blipFill>
          <a:blip r:embed="rId3" cstate="print"/>
          <a:stretch>
            <a:fillRect/>
          </a:stretch>
        </p:blipFill>
        <p:spPr>
          <a:xfrm>
            <a:off x="6629400" y="2133600"/>
            <a:ext cx="2362200" cy="1791335"/>
          </a:xfrm>
          <a:prstGeom prst="rect">
            <a:avLst/>
          </a:prstGeom>
          <a:ln>
            <a:solidFill>
              <a:schemeClr val="tx1"/>
            </a:solidFill>
          </a:ln>
        </p:spPr>
      </p:pic>
      <p:pic>
        <p:nvPicPr>
          <p:cNvPr id="16" name="Picture 15" descr="suicide.jpg"/>
          <p:cNvPicPr>
            <a:picLocks noChangeAspect="1"/>
          </p:cNvPicPr>
          <p:nvPr/>
        </p:nvPicPr>
        <p:blipFill>
          <a:blip r:embed="rId4" cstate="print"/>
          <a:stretch>
            <a:fillRect/>
          </a:stretch>
        </p:blipFill>
        <p:spPr>
          <a:xfrm>
            <a:off x="4268952" y="2585392"/>
            <a:ext cx="2589048" cy="1453208"/>
          </a:xfrm>
          <a:prstGeom prst="rect">
            <a:avLst/>
          </a:prstGeom>
          <a:ln>
            <a:solidFill>
              <a:schemeClr val="tx1"/>
            </a:solidFill>
          </a:ln>
        </p:spPr>
      </p:pic>
      <p:sp>
        <p:nvSpPr>
          <p:cNvPr id="17" name="TextBox 16"/>
          <p:cNvSpPr txBox="1"/>
          <p:nvPr/>
        </p:nvSpPr>
        <p:spPr>
          <a:xfrm>
            <a:off x="304800" y="1524000"/>
            <a:ext cx="5486400" cy="5016758"/>
          </a:xfrm>
          <a:prstGeom prst="rect">
            <a:avLst/>
          </a:prstGeom>
          <a:noFill/>
        </p:spPr>
        <p:txBody>
          <a:bodyPr wrap="square" rtlCol="0">
            <a:spAutoFit/>
          </a:bodyPr>
          <a:lstStyle/>
          <a:p>
            <a:pPr marL="174625" indent="-174625">
              <a:buFont typeface="Arial" pitchFamily="34" charset="0"/>
              <a:buChar char="•"/>
            </a:pPr>
            <a:r>
              <a:rPr lang="en-US" sz="1600" dirty="0" smtClean="0"/>
              <a:t>Since 2001, &gt;1.5 million US military service members deployed in support of Operation Enduring Freedom (OEF) and Operation Iraqi Freedom (OIF).</a:t>
            </a:r>
            <a:br>
              <a:rPr lang="en-US" sz="1600" dirty="0" smtClean="0"/>
            </a:br>
            <a:r>
              <a:rPr lang="en-US" sz="1600" dirty="0" smtClean="0"/>
              <a:t/>
            </a:r>
            <a:br>
              <a:rPr lang="en-US" sz="1600" dirty="0" smtClean="0"/>
            </a:br>
            <a:endParaRPr lang="en-US" sz="1600" dirty="0" smtClean="0"/>
          </a:p>
          <a:p>
            <a:pPr marL="174625" indent="-174625">
              <a:buFont typeface="Arial" pitchFamily="34" charset="0"/>
              <a:buChar char="•"/>
            </a:pPr>
            <a:r>
              <a:rPr lang="en-US" sz="1600" dirty="0" smtClean="0"/>
              <a:t>Traumatic Brain Injury</a:t>
            </a:r>
          </a:p>
          <a:p>
            <a:pPr marL="174625" indent="-174625">
              <a:buFont typeface="Arial" pitchFamily="34" charset="0"/>
              <a:buChar char="•"/>
            </a:pPr>
            <a:r>
              <a:rPr lang="en-US" sz="1600" dirty="0" smtClean="0"/>
              <a:t>Mental/Behavioral Health Problems</a:t>
            </a:r>
            <a:br>
              <a:rPr lang="en-US" sz="1600" dirty="0" smtClean="0"/>
            </a:br>
            <a:endParaRPr lang="en-US" sz="1600" dirty="0" smtClean="0"/>
          </a:p>
          <a:p>
            <a:pPr marL="631825" lvl="1" indent="-174625">
              <a:buFont typeface="Arial" pitchFamily="34" charset="0"/>
              <a:buChar char="•"/>
            </a:pPr>
            <a:r>
              <a:rPr lang="en-US" sz="1600" dirty="0" smtClean="0"/>
              <a:t>PTSD</a:t>
            </a:r>
          </a:p>
          <a:p>
            <a:pPr marL="631825" lvl="1" indent="-174625">
              <a:buFont typeface="Arial" pitchFamily="34" charset="0"/>
              <a:buChar char="•"/>
            </a:pPr>
            <a:r>
              <a:rPr lang="en-US" sz="1600" dirty="0" smtClean="0"/>
              <a:t>Depression</a:t>
            </a:r>
          </a:p>
          <a:p>
            <a:pPr marL="631825" lvl="1" indent="-174625">
              <a:buFont typeface="Arial" pitchFamily="34" charset="0"/>
              <a:buChar char="•"/>
            </a:pPr>
            <a:r>
              <a:rPr lang="en-US" sz="1600" dirty="0" smtClean="0"/>
              <a:t>Anxiety</a:t>
            </a:r>
          </a:p>
          <a:p>
            <a:pPr marL="631825" lvl="1" indent="-174625">
              <a:buFont typeface="Arial" pitchFamily="34" charset="0"/>
              <a:buChar char="•"/>
            </a:pPr>
            <a:r>
              <a:rPr lang="en-US" sz="1600" dirty="0" smtClean="0"/>
              <a:t>Stress</a:t>
            </a:r>
          </a:p>
          <a:p>
            <a:pPr marL="631825" lvl="1" indent="-174625">
              <a:buFont typeface="Arial" pitchFamily="34" charset="0"/>
              <a:buChar char="•"/>
            </a:pPr>
            <a:r>
              <a:rPr lang="en-US" sz="1600" dirty="0" smtClean="0"/>
              <a:t>Family/Social Dysfunction</a:t>
            </a:r>
          </a:p>
          <a:p>
            <a:pPr marL="631825" lvl="1" indent="-174625">
              <a:buFont typeface="Arial" pitchFamily="34" charset="0"/>
              <a:buChar char="•"/>
            </a:pPr>
            <a:r>
              <a:rPr lang="en-US" sz="1600" b="1" dirty="0" smtClean="0"/>
              <a:t>Suicide</a:t>
            </a:r>
            <a:br>
              <a:rPr lang="en-US" sz="1600" b="1" dirty="0" smtClean="0"/>
            </a:br>
            <a:endParaRPr lang="en-US" sz="1600" b="1" dirty="0" smtClean="0"/>
          </a:p>
          <a:p>
            <a:pPr marL="174625" indent="-174625">
              <a:buFont typeface="Arial" pitchFamily="34" charset="0"/>
              <a:buChar char="•"/>
            </a:pPr>
            <a:r>
              <a:rPr lang="en-US" sz="1600" dirty="0" smtClean="0"/>
              <a:t>2010 DoD Suicide Event Report</a:t>
            </a:r>
          </a:p>
          <a:p>
            <a:pPr marL="631825" lvl="1" indent="-174625">
              <a:buFont typeface="Arial" pitchFamily="34" charset="0"/>
              <a:buChar char="•"/>
            </a:pPr>
            <a:r>
              <a:rPr lang="en-US" sz="1600" dirty="0" smtClean="0"/>
              <a:t>281 suicide completions confirmed</a:t>
            </a:r>
          </a:p>
          <a:p>
            <a:pPr marL="631825" lvl="1" indent="-174625">
              <a:buFont typeface="Arial" pitchFamily="34" charset="0"/>
              <a:buChar char="•"/>
            </a:pPr>
            <a:r>
              <a:rPr lang="en-US" sz="1600" dirty="0" smtClean="0"/>
              <a:t>863 attempts by 837 individuals</a:t>
            </a:r>
          </a:p>
          <a:p>
            <a:pPr marL="174625" indent="-174625">
              <a:buFont typeface="Arial" pitchFamily="34" charset="0"/>
              <a:buChar char="•"/>
            </a:pPr>
            <a:endParaRPr lang="en-US" sz="1600" b="1" dirty="0" smtClean="0"/>
          </a:p>
          <a:p>
            <a:pPr marL="631825" lvl="1" indent="-174625">
              <a:buFont typeface="Arial" pitchFamily="34" charset="0"/>
              <a:buChar char="•"/>
            </a:pPr>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Suicide Prevention</a:t>
            </a:r>
            <a:endParaRPr lang="en-US" sz="2400" dirty="0"/>
          </a:p>
        </p:txBody>
      </p:sp>
      <p:sp>
        <p:nvSpPr>
          <p:cNvPr id="4" name="Slide Number Placeholder 3"/>
          <p:cNvSpPr>
            <a:spLocks noGrp="1"/>
          </p:cNvSpPr>
          <p:nvPr>
            <p:ph type="sldNum" sz="quarter" idx="12"/>
          </p:nvPr>
        </p:nvSpPr>
        <p:spPr/>
        <p:txBody>
          <a:bodyPr/>
          <a:lstStyle/>
          <a:p>
            <a:r>
              <a:rPr lang="en-US" dirty="0" smtClean="0"/>
              <a:t>2</a:t>
            </a:r>
            <a:endParaRPr lang="en-US" dirty="0"/>
          </a:p>
        </p:txBody>
      </p:sp>
      <p:sp>
        <p:nvSpPr>
          <p:cNvPr id="17" name="TextBox 16"/>
          <p:cNvSpPr txBox="1"/>
          <p:nvPr/>
        </p:nvSpPr>
        <p:spPr>
          <a:xfrm>
            <a:off x="457200" y="1371600"/>
            <a:ext cx="7543800" cy="5755422"/>
          </a:xfrm>
          <a:prstGeom prst="rect">
            <a:avLst/>
          </a:prstGeom>
          <a:noFill/>
        </p:spPr>
        <p:txBody>
          <a:bodyPr wrap="square" rtlCol="0">
            <a:spAutoFit/>
          </a:bodyPr>
          <a:lstStyle/>
          <a:p>
            <a:pPr marL="174625" indent="-174625"/>
            <a:r>
              <a:rPr lang="en-US" sz="1400" b="1" dirty="0" smtClean="0"/>
              <a:t>Cognitive Therapy (CT) &amp; Dialectical Behavior Therapy (DBT):</a:t>
            </a:r>
            <a:r>
              <a:rPr lang="en-US" sz="1400" dirty="0" smtClean="0"/>
              <a:t/>
            </a:r>
            <a:br>
              <a:rPr lang="en-US" sz="1400" dirty="0" smtClean="0"/>
            </a:br>
            <a:endParaRPr lang="en-US" sz="1400" dirty="0" smtClean="0"/>
          </a:p>
          <a:p>
            <a:pPr marL="631825" lvl="1" indent="-174625">
              <a:buFont typeface="Arial" pitchFamily="34" charset="0"/>
              <a:buChar char="•"/>
            </a:pPr>
            <a:r>
              <a:rPr lang="en-US" sz="1400" dirty="0" smtClean="0"/>
              <a:t>Suicidal patients are able to cite </a:t>
            </a:r>
            <a:r>
              <a:rPr lang="en-US" sz="1400" u="sng" dirty="0" smtClean="0"/>
              <a:t>reasons for wanting to die, </a:t>
            </a:r>
            <a:r>
              <a:rPr lang="en-US" sz="1400" dirty="0" smtClean="0"/>
              <a:t>but they often find it challenging to think of and believe in reasons for living</a:t>
            </a:r>
            <a:br>
              <a:rPr lang="en-US" sz="1400" dirty="0" smtClean="0"/>
            </a:br>
            <a:endParaRPr lang="en-US" sz="1400" dirty="0" smtClean="0"/>
          </a:p>
          <a:p>
            <a:pPr marL="631825" lvl="1" indent="-174625">
              <a:buFont typeface="Arial" pitchFamily="34" charset="0"/>
              <a:buChar char="•"/>
            </a:pPr>
            <a:r>
              <a:rPr lang="en-US" sz="1400" dirty="0" smtClean="0"/>
              <a:t>CT/DBT teaches patients to identify desired outcomes and modify thoughts and behaviors to increase the likelihood of such outcomes</a:t>
            </a:r>
            <a:br>
              <a:rPr lang="en-US" sz="1400" dirty="0" smtClean="0"/>
            </a:br>
            <a:endParaRPr lang="en-US" sz="1400" dirty="0" smtClean="0"/>
          </a:p>
          <a:p>
            <a:pPr marL="631825" lvl="1" indent="-174625">
              <a:buFont typeface="Arial" pitchFamily="34" charset="0"/>
              <a:buChar char="•"/>
            </a:pPr>
            <a:r>
              <a:rPr lang="en-US" sz="1400" dirty="0" smtClean="0"/>
              <a:t>Aimed at redirecting the distressed individual’s attention towards </a:t>
            </a:r>
            <a:r>
              <a:rPr lang="en-US" sz="1400" u="sng" dirty="0" smtClean="0"/>
              <a:t>reasons for living </a:t>
            </a:r>
            <a:r>
              <a:rPr lang="en-US" sz="1400" dirty="0" smtClean="0"/>
              <a:t/>
            </a:r>
            <a:br>
              <a:rPr lang="en-US" sz="1400" dirty="0" smtClean="0"/>
            </a:br>
            <a:endParaRPr lang="en-US" sz="1400" dirty="0" smtClean="0"/>
          </a:p>
          <a:p>
            <a:pPr marL="631825" lvl="1" indent="-174625">
              <a:buFont typeface="Arial" pitchFamily="34" charset="0"/>
              <a:buChar char="•"/>
            </a:pPr>
            <a:r>
              <a:rPr lang="en-US" sz="1400" dirty="0" smtClean="0"/>
              <a:t>Combined with </a:t>
            </a:r>
            <a:r>
              <a:rPr lang="en-US" sz="1400" u="sng" dirty="0" smtClean="0"/>
              <a:t>stress-reduction</a:t>
            </a:r>
            <a:r>
              <a:rPr lang="en-US" sz="1400" dirty="0" smtClean="0"/>
              <a:t> techniques - relaxation and distraction</a:t>
            </a:r>
            <a:br>
              <a:rPr lang="en-US" sz="1400" dirty="0" smtClean="0"/>
            </a:br>
            <a:endParaRPr lang="en-US" sz="1400" dirty="0" smtClean="0"/>
          </a:p>
          <a:p>
            <a:pPr marL="631825" lvl="1" indent="-174625">
              <a:buFont typeface="Arial" pitchFamily="34" charset="0"/>
              <a:buChar char="•"/>
            </a:pPr>
            <a:r>
              <a:rPr lang="en-US" sz="1400" dirty="0" smtClean="0"/>
              <a:t>CT/DBT effective in managing suicidal patients</a:t>
            </a:r>
            <a:br>
              <a:rPr lang="en-US" sz="1400" dirty="0" smtClean="0"/>
            </a:br>
            <a:endParaRPr lang="en-US" sz="1400" dirty="0" smtClean="0"/>
          </a:p>
          <a:p>
            <a:pPr marL="174625" indent="-174625"/>
            <a:r>
              <a:rPr lang="en-US" sz="1400" b="1" dirty="0" smtClean="0"/>
              <a:t>Hope Box or Hope Kit</a:t>
            </a:r>
            <a:r>
              <a:rPr lang="en-US" sz="1400" dirty="0" smtClean="0"/>
              <a:t/>
            </a:r>
            <a:br>
              <a:rPr lang="en-US" sz="1400" dirty="0" smtClean="0"/>
            </a:br>
            <a:endParaRPr lang="en-US" sz="1400" dirty="0" smtClean="0"/>
          </a:p>
          <a:p>
            <a:pPr marL="631825" lvl="1" indent="-174625">
              <a:buFont typeface="Arial" pitchFamily="34" charset="0"/>
              <a:buChar char="•"/>
            </a:pPr>
            <a:r>
              <a:rPr lang="en-US" sz="1400" dirty="0" smtClean="0"/>
              <a:t>Common component of CT and DBT</a:t>
            </a:r>
            <a:br>
              <a:rPr lang="en-US" sz="1400" dirty="0" smtClean="0"/>
            </a:br>
            <a:endParaRPr lang="en-US" sz="1400" dirty="0" smtClean="0"/>
          </a:p>
          <a:p>
            <a:pPr marL="631825" lvl="1" indent="-174625">
              <a:buFont typeface="Arial" pitchFamily="34" charset="0"/>
              <a:buChar char="•"/>
            </a:pPr>
            <a:r>
              <a:rPr lang="en-US" sz="1400" dirty="0" smtClean="0"/>
              <a:t>Physical representation of the patient’s </a:t>
            </a:r>
            <a:r>
              <a:rPr lang="en-US" sz="1400" u="sng" dirty="0" smtClean="0"/>
              <a:t>reasons for living </a:t>
            </a:r>
            <a:r>
              <a:rPr lang="en-US" sz="1400" dirty="0" smtClean="0"/>
              <a:t>that the patient creates and customizes</a:t>
            </a:r>
            <a:br>
              <a:rPr lang="en-US" sz="1400" dirty="0" smtClean="0"/>
            </a:br>
            <a:endParaRPr lang="en-US" sz="1400" dirty="0" smtClean="0"/>
          </a:p>
          <a:p>
            <a:pPr marL="631825" lvl="1" indent="-174625">
              <a:buFont typeface="Arial" pitchFamily="34" charset="0"/>
              <a:buChar char="•"/>
            </a:pPr>
            <a:r>
              <a:rPr lang="en-US" sz="1400" dirty="0" smtClean="0"/>
              <a:t>Stores items that a patient can refer to during feelings of hopelessness</a:t>
            </a:r>
          </a:p>
          <a:p>
            <a:pPr marL="1089025" lvl="2" indent="-174625">
              <a:buFont typeface="Arial" pitchFamily="34" charset="0"/>
              <a:buChar char="•"/>
            </a:pPr>
            <a:r>
              <a:rPr lang="en-US" sz="1400" dirty="0" smtClean="0"/>
              <a:t>E.g. favorite CD, family photographs, reminders of accomplishments </a:t>
            </a:r>
            <a:br>
              <a:rPr lang="en-US" sz="1400" dirty="0" smtClean="0"/>
            </a:br>
            <a:r>
              <a:rPr lang="en-US" sz="1400" dirty="0" smtClean="0"/>
              <a:t>and future aspirations, supportive messages from loved ones.</a:t>
            </a:r>
          </a:p>
          <a:p>
            <a:pPr marL="174625" indent="-174625">
              <a:buFont typeface="Arial" pitchFamily="34" charset="0"/>
              <a:buChar char="•"/>
            </a:pPr>
            <a:endParaRPr lang="en-US" sz="1600" b="1" dirty="0" smtClean="0"/>
          </a:p>
          <a:p>
            <a:pPr marL="631825" lvl="1" indent="-174625">
              <a:buFont typeface="Arial" pitchFamily="34" charset="0"/>
              <a:buChar char="•"/>
            </a:pPr>
            <a:endParaRPr lang="en-US" sz="1600" dirty="0" smtClean="0"/>
          </a:p>
        </p:txBody>
      </p:sp>
      <p:pic>
        <p:nvPicPr>
          <p:cNvPr id="8" name="Picture 7" descr="suicide.jpg"/>
          <p:cNvPicPr>
            <a:picLocks noChangeAspect="1"/>
          </p:cNvPicPr>
          <p:nvPr/>
        </p:nvPicPr>
        <p:blipFill>
          <a:blip r:embed="rId2" cstate="print"/>
          <a:stretch>
            <a:fillRect/>
          </a:stretch>
        </p:blipFill>
        <p:spPr>
          <a:xfrm>
            <a:off x="6858000" y="76200"/>
            <a:ext cx="1828800" cy="102648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Personal Smartphone Revolution</a:t>
            </a:r>
            <a:endParaRPr lang="en-US" sz="2400" dirty="0"/>
          </a:p>
        </p:txBody>
      </p:sp>
      <p:sp>
        <p:nvSpPr>
          <p:cNvPr id="4" name="Slide Number Placeholder 3"/>
          <p:cNvSpPr>
            <a:spLocks noGrp="1"/>
          </p:cNvSpPr>
          <p:nvPr>
            <p:ph type="sldNum" sz="quarter" idx="12"/>
          </p:nvPr>
        </p:nvSpPr>
        <p:spPr/>
        <p:txBody>
          <a:bodyPr/>
          <a:lstStyle/>
          <a:p>
            <a:r>
              <a:rPr lang="en-US" dirty="0" smtClean="0"/>
              <a:t>3</a:t>
            </a:r>
            <a:endParaRPr lang="en-US" dirty="0"/>
          </a:p>
        </p:txBody>
      </p:sp>
      <p:sp>
        <p:nvSpPr>
          <p:cNvPr id="24" name="TextBox 23"/>
          <p:cNvSpPr txBox="1"/>
          <p:nvPr/>
        </p:nvSpPr>
        <p:spPr>
          <a:xfrm>
            <a:off x="228600" y="1700748"/>
            <a:ext cx="4343400" cy="4278094"/>
          </a:xfrm>
          <a:prstGeom prst="rect">
            <a:avLst/>
          </a:prstGeom>
          <a:noFill/>
        </p:spPr>
        <p:txBody>
          <a:bodyPr wrap="square" rtlCol="0">
            <a:spAutoFit/>
          </a:bodyPr>
          <a:lstStyle/>
          <a:p>
            <a:r>
              <a:rPr lang="en-US" sz="1600" b="1" dirty="0" smtClean="0"/>
              <a:t>CDS’s Behavioral Risk Factor Surveillance System (BRFSS) 2009:  </a:t>
            </a:r>
            <a:br>
              <a:rPr lang="en-US" sz="1600" b="1" dirty="0" smtClean="0"/>
            </a:br>
            <a:r>
              <a:rPr lang="en-US" sz="1600" b="1" dirty="0" smtClean="0"/>
              <a:t>Personal Cell Phone Use</a:t>
            </a:r>
            <a:br>
              <a:rPr lang="en-US" sz="1600" b="1" dirty="0" smtClean="0"/>
            </a:br>
            <a:endParaRPr lang="en-US" sz="1600" b="1" dirty="0" smtClean="0"/>
          </a:p>
          <a:p>
            <a:pPr marL="228600" indent="-228600">
              <a:buFont typeface="Arial" pitchFamily="34" charset="0"/>
              <a:buChar char="•"/>
            </a:pPr>
            <a:r>
              <a:rPr lang="en-US" sz="1600" dirty="0" smtClean="0"/>
              <a:t>74% non military</a:t>
            </a:r>
          </a:p>
          <a:p>
            <a:pPr marL="228600" indent="-228600">
              <a:buFont typeface="Arial" pitchFamily="34" charset="0"/>
              <a:buChar char="•"/>
            </a:pPr>
            <a:r>
              <a:rPr lang="en-US" sz="1600" dirty="0" smtClean="0"/>
              <a:t>83% active duty service members</a:t>
            </a:r>
          </a:p>
          <a:p>
            <a:pPr marL="228600" indent="-228600">
              <a:buFont typeface="Arial" pitchFamily="34" charset="0"/>
              <a:buChar char="•"/>
            </a:pPr>
            <a:r>
              <a:rPr lang="en-US" sz="1600" dirty="0" smtClean="0"/>
              <a:t>77% recent veterans</a:t>
            </a:r>
            <a:br>
              <a:rPr lang="en-US" sz="1600" dirty="0" smtClean="0"/>
            </a:br>
            <a:endParaRPr lang="en-US" sz="1600" dirty="0" smtClean="0"/>
          </a:p>
          <a:p>
            <a:r>
              <a:rPr lang="en-US" sz="1600" b="1" dirty="0" smtClean="0"/>
              <a:t>T2’s PTEC 2010: </a:t>
            </a:r>
            <a:br>
              <a:rPr lang="en-US" sz="1600" b="1" dirty="0" smtClean="0"/>
            </a:br>
            <a:r>
              <a:rPr lang="en-US" sz="1600" b="1" dirty="0" smtClean="0"/>
              <a:t>Personal Cell Phone Use</a:t>
            </a:r>
            <a:br>
              <a:rPr lang="en-US" sz="1600" b="1" dirty="0" smtClean="0"/>
            </a:br>
            <a:endParaRPr lang="en-US" sz="1600" b="1" dirty="0" smtClean="0"/>
          </a:p>
          <a:p>
            <a:pPr marL="228600" indent="-228600">
              <a:buFont typeface="Arial" pitchFamily="34" charset="0"/>
              <a:buChar char="•"/>
            </a:pPr>
            <a:r>
              <a:rPr lang="en-US" sz="1600" dirty="0" smtClean="0"/>
              <a:t>85% to 93% active duty service members</a:t>
            </a:r>
          </a:p>
          <a:p>
            <a:pPr marL="228600" indent="-228600">
              <a:buFont typeface="Arial" pitchFamily="34" charset="0"/>
              <a:buChar char="•"/>
            </a:pPr>
            <a:r>
              <a:rPr lang="en-US" sz="1600" dirty="0" smtClean="0"/>
              <a:t>60% had downloaded free “apps”</a:t>
            </a:r>
            <a:br>
              <a:rPr lang="en-US" sz="1600" dirty="0" smtClean="0"/>
            </a:br>
            <a:endParaRPr lang="en-US" sz="1600" dirty="0" smtClean="0"/>
          </a:p>
          <a:p>
            <a:r>
              <a:rPr lang="en-US" sz="1600" b="1" dirty="0" smtClean="0"/>
              <a:t>Smartphone Apps 2012</a:t>
            </a:r>
          </a:p>
          <a:p>
            <a:pPr marL="228600" indent="-228600">
              <a:buFont typeface="Arial" pitchFamily="34" charset="0"/>
              <a:buChar char="•"/>
            </a:pPr>
            <a:r>
              <a:rPr lang="en-US" sz="1600" dirty="0" smtClean="0"/>
              <a:t>&gt;300,000</a:t>
            </a:r>
          </a:p>
          <a:p>
            <a:pPr marL="228600" indent="-228600">
              <a:buFont typeface="Arial" pitchFamily="34" charset="0"/>
              <a:buChar char="•"/>
            </a:pPr>
            <a:r>
              <a:rPr lang="en-US" sz="1600" dirty="0" smtClean="0"/>
              <a:t>8,000 health-related</a:t>
            </a:r>
            <a:endParaRPr lang="en-US" sz="1600" b="1" dirty="0" smtClean="0"/>
          </a:p>
        </p:txBody>
      </p:sp>
      <p:sp>
        <p:nvSpPr>
          <p:cNvPr id="26" name="TextBox 25"/>
          <p:cNvSpPr txBox="1"/>
          <p:nvPr/>
        </p:nvSpPr>
        <p:spPr>
          <a:xfrm>
            <a:off x="4648200" y="1700748"/>
            <a:ext cx="4343400" cy="3416320"/>
          </a:xfrm>
          <a:prstGeom prst="rect">
            <a:avLst/>
          </a:prstGeom>
          <a:noFill/>
        </p:spPr>
        <p:txBody>
          <a:bodyPr wrap="square" rtlCol="0">
            <a:spAutoFit/>
          </a:bodyPr>
          <a:lstStyle/>
          <a:p>
            <a:r>
              <a:rPr lang="en-US" sz="1600" b="1" dirty="0" smtClean="0"/>
              <a:t>Smartphone Apps for Psychological Health</a:t>
            </a:r>
            <a:br>
              <a:rPr lang="en-US" sz="1600" b="1" dirty="0" smtClean="0"/>
            </a:br>
            <a:endParaRPr lang="en-US" sz="1600" b="1" dirty="0" smtClean="0"/>
          </a:p>
          <a:p>
            <a:pPr marL="228600" indent="-228600">
              <a:buFont typeface="Arial" pitchFamily="34" charset="0"/>
              <a:buChar char="•"/>
            </a:pPr>
            <a:r>
              <a:rPr lang="en-US" sz="1600" dirty="0" smtClean="0"/>
              <a:t>Approx 5,000 – 10,000</a:t>
            </a:r>
          </a:p>
          <a:p>
            <a:pPr marL="228600" indent="-228600">
              <a:buFont typeface="Arial" pitchFamily="34" charset="0"/>
              <a:buChar char="•"/>
            </a:pPr>
            <a:r>
              <a:rPr lang="en-US" sz="1600" dirty="0" smtClean="0"/>
              <a:t>Anxiety, depression, smoking, alcohol use, psychosis, diet, exercise, weight loss, nutrition, parenting, cognitive performance, relationships, relaxation, sleep, spirituality, and general wellbeing. </a:t>
            </a:r>
          </a:p>
          <a:p>
            <a:endParaRPr lang="en-US" b="1" dirty="0" smtClean="0"/>
          </a:p>
          <a:p>
            <a:r>
              <a:rPr lang="en-US" sz="1600" b="1" dirty="0" smtClean="0"/>
              <a:t>Army exploring plans to equip all service members with smartphones</a:t>
            </a:r>
          </a:p>
          <a:p>
            <a:endParaRPr lang="en-US" dirty="0"/>
          </a:p>
        </p:txBody>
      </p:sp>
      <p:pic>
        <p:nvPicPr>
          <p:cNvPr id="27" name="Picture 26" descr="blog_army_app.jpg"/>
          <p:cNvPicPr>
            <a:picLocks noChangeAspect="1"/>
          </p:cNvPicPr>
          <p:nvPr/>
        </p:nvPicPr>
        <p:blipFill>
          <a:blip r:embed="rId2" cstate="print"/>
          <a:stretch>
            <a:fillRect/>
          </a:stretch>
        </p:blipFill>
        <p:spPr>
          <a:xfrm>
            <a:off x="5334000" y="5029200"/>
            <a:ext cx="19431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838200"/>
          </a:xfrm>
        </p:spPr>
        <p:txBody>
          <a:bodyPr>
            <a:normAutofit/>
          </a:bodyPr>
          <a:lstStyle/>
          <a:p>
            <a:r>
              <a:rPr lang="en-US" sz="2400" dirty="0" err="1" smtClean="0"/>
              <a:t>DCoE’s</a:t>
            </a:r>
            <a:r>
              <a:rPr lang="en-US" sz="2400" dirty="0" smtClean="0"/>
              <a:t> National Center for Telehealth &amp; Technology (T2)</a:t>
            </a:r>
            <a:endParaRPr lang="en-US" sz="2400" dirty="0"/>
          </a:p>
        </p:txBody>
      </p:sp>
      <p:sp>
        <p:nvSpPr>
          <p:cNvPr id="4" name="Slide Number Placeholder 3"/>
          <p:cNvSpPr>
            <a:spLocks noGrp="1"/>
          </p:cNvSpPr>
          <p:nvPr>
            <p:ph type="sldNum" sz="quarter" idx="12"/>
          </p:nvPr>
        </p:nvSpPr>
        <p:spPr/>
        <p:txBody>
          <a:bodyPr/>
          <a:lstStyle/>
          <a:p>
            <a:r>
              <a:rPr lang="en-US" dirty="0" smtClean="0"/>
              <a:t>4</a:t>
            </a:r>
            <a:endParaRPr lang="en-US" dirty="0"/>
          </a:p>
        </p:txBody>
      </p:sp>
      <p:grpSp>
        <p:nvGrpSpPr>
          <p:cNvPr id="3" name="Group 24"/>
          <p:cNvGrpSpPr/>
          <p:nvPr/>
        </p:nvGrpSpPr>
        <p:grpSpPr>
          <a:xfrm>
            <a:off x="3124200" y="1295400"/>
            <a:ext cx="2606276" cy="5271280"/>
            <a:chOff x="3124200" y="1295400"/>
            <a:chExt cx="2606276" cy="5271280"/>
          </a:xfrm>
        </p:grpSpPr>
        <p:pic>
          <p:nvPicPr>
            <p:cNvPr id="7" name="Picture 6" descr="Huff_Spheer.jpg"/>
            <p:cNvPicPr>
              <a:picLocks noChangeAspect="1"/>
            </p:cNvPicPr>
            <p:nvPr/>
          </p:nvPicPr>
          <p:blipFill>
            <a:blip r:embed="rId2" cstate="print"/>
            <a:stretch>
              <a:fillRect/>
            </a:stretch>
          </p:blipFill>
          <p:spPr>
            <a:xfrm>
              <a:off x="3352801" y="3375747"/>
              <a:ext cx="1981200" cy="1383355"/>
            </a:xfrm>
            <a:prstGeom prst="rect">
              <a:avLst/>
            </a:prstGeom>
          </p:spPr>
        </p:pic>
        <p:pic>
          <p:nvPicPr>
            <p:cNvPr id="8" name="Picture 7" descr="highresT2-with logo.jpg"/>
            <p:cNvPicPr>
              <a:picLocks noChangeAspect="1"/>
            </p:cNvPicPr>
            <p:nvPr/>
          </p:nvPicPr>
          <p:blipFill>
            <a:blip r:embed="rId3" cstate="print"/>
            <a:stretch>
              <a:fillRect/>
            </a:stretch>
          </p:blipFill>
          <p:spPr>
            <a:xfrm>
              <a:off x="3769021" y="5562600"/>
              <a:ext cx="1776109" cy="1004080"/>
            </a:xfrm>
            <a:prstGeom prst="rect">
              <a:avLst/>
            </a:prstGeom>
          </p:spPr>
        </p:pic>
        <p:sp>
          <p:nvSpPr>
            <p:cNvPr id="12" name="Rectangle 9"/>
            <p:cNvSpPr>
              <a:spLocks noChangeArrowheads="1"/>
            </p:cNvSpPr>
            <p:nvPr/>
          </p:nvSpPr>
          <p:spPr bwMode="auto">
            <a:xfrm>
              <a:off x="3124200" y="2514600"/>
              <a:ext cx="2590800" cy="762000"/>
            </a:xfrm>
            <a:prstGeom prst="rect">
              <a:avLst/>
            </a:prstGeom>
            <a:solidFill>
              <a:schemeClr val="bg1"/>
            </a:solidFill>
            <a:ln w="9525">
              <a:noFill/>
              <a:miter lim="800000"/>
              <a:headEnd/>
              <a:tailEnd/>
            </a:ln>
          </p:spPr>
          <p:txBody>
            <a:bodyPr/>
            <a:lstStyle/>
            <a:p>
              <a:pPr algn="ctr" fontAlgn="base">
                <a:spcBef>
                  <a:spcPct val="0"/>
                </a:spcBef>
                <a:spcAft>
                  <a:spcPct val="0"/>
                </a:spcAft>
              </a:pPr>
              <a:r>
                <a:rPr lang="en-US" sz="1400" dirty="0" smtClean="0"/>
                <a:t>New and innovative technologies, </a:t>
              </a:r>
              <a:r>
                <a:rPr lang="en-US" sz="1400" dirty="0"/>
                <a:t>including virtual </a:t>
              </a:r>
              <a:r>
                <a:rPr lang="en-US" sz="1400" dirty="0" smtClean="0"/>
                <a:t>reality and virtual worlds</a:t>
              </a:r>
              <a:endParaRPr lang="en-US" sz="1400" dirty="0"/>
            </a:p>
          </p:txBody>
        </p:sp>
        <p:pic>
          <p:nvPicPr>
            <p:cNvPr id="9" name="Picture 13" descr="virtusphere sldr image"/>
            <p:cNvPicPr>
              <a:picLocks noChangeAspect="1" noChangeArrowheads="1"/>
            </p:cNvPicPr>
            <p:nvPr/>
          </p:nvPicPr>
          <p:blipFill>
            <a:blip r:embed="rId4" cstate="print"/>
            <a:srcRect/>
            <a:stretch>
              <a:fillRect/>
            </a:stretch>
          </p:blipFill>
          <p:spPr bwMode="auto">
            <a:xfrm>
              <a:off x="4572000" y="4445615"/>
              <a:ext cx="1158476" cy="1195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VRCPAT.tif"/>
            <p:cNvPicPr>
              <a:picLocks noChangeAspect="1"/>
            </p:cNvPicPr>
            <p:nvPr/>
          </p:nvPicPr>
          <p:blipFill>
            <a:blip r:embed="rId5" cstate="print"/>
            <a:stretch>
              <a:fillRect/>
            </a:stretch>
          </p:blipFill>
          <p:spPr>
            <a:xfrm>
              <a:off x="3200400" y="4648200"/>
              <a:ext cx="1638445" cy="1092296"/>
            </a:xfrm>
            <a:prstGeom prst="rect">
              <a:avLst/>
            </a:prstGeom>
          </p:spPr>
        </p:pic>
        <p:sp>
          <p:nvSpPr>
            <p:cNvPr id="13" name="Freeform 12"/>
            <p:cNvSpPr/>
            <p:nvPr/>
          </p:nvSpPr>
          <p:spPr>
            <a:xfrm>
              <a:off x="3657600" y="1295400"/>
              <a:ext cx="1441158" cy="1067278"/>
            </a:xfrm>
            <a:custGeom>
              <a:avLst/>
              <a:gdLst>
                <a:gd name="connsiteX0" fmla="*/ 0 w 1441158"/>
                <a:gd name="connsiteY0" fmla="*/ 144116 h 1828353"/>
                <a:gd name="connsiteX1" fmla="*/ 42211 w 1441158"/>
                <a:gd name="connsiteY1" fmla="*/ 42211 h 1828353"/>
                <a:gd name="connsiteX2" fmla="*/ 144117 w 1441158"/>
                <a:gd name="connsiteY2" fmla="*/ 1 h 1828353"/>
                <a:gd name="connsiteX3" fmla="*/ 1297042 w 1441158"/>
                <a:gd name="connsiteY3" fmla="*/ 0 h 1828353"/>
                <a:gd name="connsiteX4" fmla="*/ 1398947 w 1441158"/>
                <a:gd name="connsiteY4" fmla="*/ 42211 h 1828353"/>
                <a:gd name="connsiteX5" fmla="*/ 1441157 w 1441158"/>
                <a:gd name="connsiteY5" fmla="*/ 144117 h 1828353"/>
                <a:gd name="connsiteX6" fmla="*/ 1441158 w 1441158"/>
                <a:gd name="connsiteY6" fmla="*/ 1684237 h 1828353"/>
                <a:gd name="connsiteX7" fmla="*/ 1398947 w 1441158"/>
                <a:gd name="connsiteY7" fmla="*/ 1786142 h 1828353"/>
                <a:gd name="connsiteX8" fmla="*/ 1297042 w 1441158"/>
                <a:gd name="connsiteY8" fmla="*/ 1828353 h 1828353"/>
                <a:gd name="connsiteX9" fmla="*/ 144116 w 1441158"/>
                <a:gd name="connsiteY9" fmla="*/ 1828353 h 1828353"/>
                <a:gd name="connsiteX10" fmla="*/ 42211 w 1441158"/>
                <a:gd name="connsiteY10" fmla="*/ 1786142 h 1828353"/>
                <a:gd name="connsiteX11" fmla="*/ 0 w 1441158"/>
                <a:gd name="connsiteY11" fmla="*/ 1684237 h 1828353"/>
                <a:gd name="connsiteX12" fmla="*/ 0 w 1441158"/>
                <a:gd name="connsiteY12" fmla="*/ 144116 h 182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158" h="1828353">
                  <a:moveTo>
                    <a:pt x="0" y="144116"/>
                  </a:moveTo>
                  <a:cubicBezTo>
                    <a:pt x="0" y="105894"/>
                    <a:pt x="15184" y="69238"/>
                    <a:pt x="42211" y="42211"/>
                  </a:cubicBezTo>
                  <a:cubicBezTo>
                    <a:pt x="69238" y="15184"/>
                    <a:pt x="105895" y="0"/>
                    <a:pt x="144117" y="1"/>
                  </a:cubicBezTo>
                  <a:lnTo>
                    <a:pt x="1297042" y="0"/>
                  </a:lnTo>
                  <a:cubicBezTo>
                    <a:pt x="1335264" y="0"/>
                    <a:pt x="1371920" y="15184"/>
                    <a:pt x="1398947" y="42211"/>
                  </a:cubicBezTo>
                  <a:cubicBezTo>
                    <a:pt x="1425974" y="69238"/>
                    <a:pt x="1441158" y="105895"/>
                    <a:pt x="1441157" y="144117"/>
                  </a:cubicBezTo>
                  <a:cubicBezTo>
                    <a:pt x="1441157" y="657490"/>
                    <a:pt x="1441158" y="1170864"/>
                    <a:pt x="1441158" y="1684237"/>
                  </a:cubicBezTo>
                  <a:cubicBezTo>
                    <a:pt x="1441158" y="1722459"/>
                    <a:pt x="1425974" y="1759115"/>
                    <a:pt x="1398947" y="1786142"/>
                  </a:cubicBezTo>
                  <a:cubicBezTo>
                    <a:pt x="1371920" y="1813169"/>
                    <a:pt x="1335263" y="1828353"/>
                    <a:pt x="1297042" y="1828353"/>
                  </a:cubicBezTo>
                  <a:lnTo>
                    <a:pt x="144116" y="1828353"/>
                  </a:lnTo>
                  <a:cubicBezTo>
                    <a:pt x="105894" y="1828353"/>
                    <a:pt x="69238" y="1813169"/>
                    <a:pt x="42211" y="1786142"/>
                  </a:cubicBezTo>
                  <a:cubicBezTo>
                    <a:pt x="15184" y="1759115"/>
                    <a:pt x="0" y="1722458"/>
                    <a:pt x="0" y="1684237"/>
                  </a:cubicBezTo>
                  <a:lnTo>
                    <a:pt x="0" y="144116"/>
                  </a:lnTo>
                  <a:close/>
                </a:path>
              </a:pathLst>
            </a:custGeom>
            <a:solidFill>
              <a:schemeClr val="accent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txBody>
            <a:bodyPr spcFirstLastPara="0" vert="horz" wrap="square" lIns="95550" tIns="95550" rIns="95550" bIns="95550" numCol="1" spcCol="1270" anchor="t" anchorCtr="0">
              <a:noAutofit/>
            </a:bodyPr>
            <a:lstStyle/>
            <a:p>
              <a:pPr lvl="0" algn="ctr" defTabSz="622300">
                <a:lnSpc>
                  <a:spcPct val="90000"/>
                </a:lnSpc>
                <a:spcBef>
                  <a:spcPct val="0"/>
                </a:spcBef>
                <a:spcAft>
                  <a:spcPct val="35000"/>
                </a:spcAft>
              </a:pPr>
              <a:r>
                <a:rPr lang="en-US" sz="1400" b="1" dirty="0" smtClean="0"/>
                <a:t/>
              </a:r>
              <a:br>
                <a:rPr lang="en-US" sz="1400" b="1" dirty="0" smtClean="0"/>
              </a:br>
              <a:r>
                <a:rPr lang="en-US" sz="1400" b="1" kern="1200" dirty="0" smtClean="0"/>
                <a:t>Innovative Technology Applications</a:t>
              </a:r>
              <a:br>
                <a:rPr lang="en-US" sz="1400" b="1" kern="1200" dirty="0" smtClean="0"/>
              </a:br>
              <a:r>
                <a:rPr lang="en-US" sz="1400" kern="1200" dirty="0" smtClean="0"/>
                <a:t/>
              </a:r>
              <a:br>
                <a:rPr lang="en-US" sz="1400" kern="1200" dirty="0" smtClean="0"/>
              </a:br>
              <a:r>
                <a:rPr lang="en-US" sz="1400" kern="1200" dirty="0" smtClean="0"/>
                <a:t/>
              </a:r>
              <a:br>
                <a:rPr lang="en-US" sz="1400" kern="1200" dirty="0" smtClean="0"/>
              </a:br>
              <a:endParaRPr lang="en-US" sz="1200" kern="1200" dirty="0">
                <a:latin typeface="Arial Narrow" pitchFamily="34" charset="0"/>
              </a:endParaRPr>
            </a:p>
          </p:txBody>
        </p:sp>
      </p:grpSp>
      <p:grpSp>
        <p:nvGrpSpPr>
          <p:cNvPr id="5" name="Group 25"/>
          <p:cNvGrpSpPr/>
          <p:nvPr/>
        </p:nvGrpSpPr>
        <p:grpSpPr>
          <a:xfrm>
            <a:off x="6096000" y="1295400"/>
            <a:ext cx="2819400" cy="4800290"/>
            <a:chOff x="6096000" y="1295400"/>
            <a:chExt cx="2819400" cy="4800290"/>
          </a:xfrm>
        </p:grpSpPr>
        <p:pic>
          <p:nvPicPr>
            <p:cNvPr id="16" name="Picture 3"/>
            <p:cNvPicPr>
              <a:picLocks noChangeAspect="1" noChangeArrowheads="1"/>
            </p:cNvPicPr>
            <p:nvPr/>
          </p:nvPicPr>
          <p:blipFill>
            <a:blip r:embed="rId6" cstate="print"/>
            <a:srcRect/>
            <a:stretch>
              <a:fillRect/>
            </a:stretch>
          </p:blipFill>
          <p:spPr bwMode="auto">
            <a:xfrm>
              <a:off x="6781800" y="3505200"/>
              <a:ext cx="1794662" cy="1434977"/>
            </a:xfrm>
            <a:prstGeom prst="rect">
              <a:avLst/>
            </a:prstGeom>
            <a:noFill/>
            <a:ln w="9525">
              <a:noFill/>
              <a:miter lim="800000"/>
              <a:headEnd/>
              <a:tailEnd/>
            </a:ln>
          </p:spPr>
        </p:pic>
        <p:sp>
          <p:nvSpPr>
            <p:cNvPr id="14" name="Freeform 13"/>
            <p:cNvSpPr/>
            <p:nvPr/>
          </p:nvSpPr>
          <p:spPr>
            <a:xfrm>
              <a:off x="6636042" y="1295400"/>
              <a:ext cx="1441158" cy="1067277"/>
            </a:xfrm>
            <a:custGeom>
              <a:avLst/>
              <a:gdLst>
                <a:gd name="connsiteX0" fmla="*/ 0 w 1441158"/>
                <a:gd name="connsiteY0" fmla="*/ 144116 h 1828353"/>
                <a:gd name="connsiteX1" fmla="*/ 42211 w 1441158"/>
                <a:gd name="connsiteY1" fmla="*/ 42211 h 1828353"/>
                <a:gd name="connsiteX2" fmla="*/ 144117 w 1441158"/>
                <a:gd name="connsiteY2" fmla="*/ 1 h 1828353"/>
                <a:gd name="connsiteX3" fmla="*/ 1297042 w 1441158"/>
                <a:gd name="connsiteY3" fmla="*/ 0 h 1828353"/>
                <a:gd name="connsiteX4" fmla="*/ 1398947 w 1441158"/>
                <a:gd name="connsiteY4" fmla="*/ 42211 h 1828353"/>
                <a:gd name="connsiteX5" fmla="*/ 1441157 w 1441158"/>
                <a:gd name="connsiteY5" fmla="*/ 144117 h 1828353"/>
                <a:gd name="connsiteX6" fmla="*/ 1441158 w 1441158"/>
                <a:gd name="connsiteY6" fmla="*/ 1684237 h 1828353"/>
                <a:gd name="connsiteX7" fmla="*/ 1398947 w 1441158"/>
                <a:gd name="connsiteY7" fmla="*/ 1786142 h 1828353"/>
                <a:gd name="connsiteX8" fmla="*/ 1297042 w 1441158"/>
                <a:gd name="connsiteY8" fmla="*/ 1828353 h 1828353"/>
                <a:gd name="connsiteX9" fmla="*/ 144116 w 1441158"/>
                <a:gd name="connsiteY9" fmla="*/ 1828353 h 1828353"/>
                <a:gd name="connsiteX10" fmla="*/ 42211 w 1441158"/>
                <a:gd name="connsiteY10" fmla="*/ 1786142 h 1828353"/>
                <a:gd name="connsiteX11" fmla="*/ 0 w 1441158"/>
                <a:gd name="connsiteY11" fmla="*/ 1684237 h 1828353"/>
                <a:gd name="connsiteX12" fmla="*/ 0 w 1441158"/>
                <a:gd name="connsiteY12" fmla="*/ 144116 h 182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158" h="1828353">
                  <a:moveTo>
                    <a:pt x="0" y="144116"/>
                  </a:moveTo>
                  <a:cubicBezTo>
                    <a:pt x="0" y="105894"/>
                    <a:pt x="15184" y="69238"/>
                    <a:pt x="42211" y="42211"/>
                  </a:cubicBezTo>
                  <a:cubicBezTo>
                    <a:pt x="69238" y="15184"/>
                    <a:pt x="105895" y="0"/>
                    <a:pt x="144117" y="1"/>
                  </a:cubicBezTo>
                  <a:lnTo>
                    <a:pt x="1297042" y="0"/>
                  </a:lnTo>
                  <a:cubicBezTo>
                    <a:pt x="1335264" y="0"/>
                    <a:pt x="1371920" y="15184"/>
                    <a:pt x="1398947" y="42211"/>
                  </a:cubicBezTo>
                  <a:cubicBezTo>
                    <a:pt x="1425974" y="69238"/>
                    <a:pt x="1441158" y="105895"/>
                    <a:pt x="1441157" y="144117"/>
                  </a:cubicBezTo>
                  <a:cubicBezTo>
                    <a:pt x="1441157" y="657490"/>
                    <a:pt x="1441158" y="1170864"/>
                    <a:pt x="1441158" y="1684237"/>
                  </a:cubicBezTo>
                  <a:cubicBezTo>
                    <a:pt x="1441158" y="1722459"/>
                    <a:pt x="1425974" y="1759115"/>
                    <a:pt x="1398947" y="1786142"/>
                  </a:cubicBezTo>
                  <a:cubicBezTo>
                    <a:pt x="1371920" y="1813169"/>
                    <a:pt x="1335263" y="1828353"/>
                    <a:pt x="1297042" y="1828353"/>
                  </a:cubicBezTo>
                  <a:lnTo>
                    <a:pt x="144116" y="1828353"/>
                  </a:lnTo>
                  <a:cubicBezTo>
                    <a:pt x="105894" y="1828353"/>
                    <a:pt x="69238" y="1813169"/>
                    <a:pt x="42211" y="1786142"/>
                  </a:cubicBezTo>
                  <a:cubicBezTo>
                    <a:pt x="15184" y="1759115"/>
                    <a:pt x="0" y="1722458"/>
                    <a:pt x="0" y="1684237"/>
                  </a:cubicBezTo>
                  <a:lnTo>
                    <a:pt x="0" y="144116"/>
                  </a:lnTo>
                  <a:close/>
                </a:path>
              </a:pathLst>
            </a:custGeom>
            <a:solidFill>
              <a:schemeClr val="accent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txBody>
            <a:bodyPr spcFirstLastPara="0" vert="horz" wrap="square" lIns="95550" tIns="95550" rIns="95550" bIns="95550" numCol="1" spcCol="1270" anchor="t" anchorCtr="0">
              <a:noAutofit/>
            </a:bodyPr>
            <a:lstStyle/>
            <a:p>
              <a:pPr lvl="0" algn="ctr" defTabSz="622300">
                <a:lnSpc>
                  <a:spcPct val="90000"/>
                </a:lnSpc>
                <a:spcBef>
                  <a:spcPct val="0"/>
                </a:spcBef>
                <a:spcAft>
                  <a:spcPct val="35000"/>
                </a:spcAft>
              </a:pPr>
              <a:r>
                <a:rPr lang="en-US" sz="1400" b="1" kern="1200" dirty="0" smtClean="0"/>
                <a:t/>
              </a:r>
              <a:br>
                <a:rPr lang="en-US" sz="1400" b="1" kern="1200" dirty="0" smtClean="0"/>
              </a:br>
              <a:r>
                <a:rPr lang="en-US" sz="1400" b="1" kern="1200" dirty="0" smtClean="0"/>
                <a:t>Clinical Telehealth</a:t>
              </a:r>
              <a:br>
                <a:rPr lang="en-US" sz="1400" b="1" kern="1200" dirty="0" smtClean="0"/>
              </a:br>
              <a:r>
                <a:rPr lang="en-US" sz="1400" b="1" kern="1200" dirty="0" smtClean="0"/>
                <a:t/>
              </a:r>
              <a:br>
                <a:rPr lang="en-US" sz="1400" b="1" kern="1200" dirty="0" smtClean="0"/>
              </a:br>
              <a:r>
                <a:rPr lang="en-US" sz="1400" b="1" kern="1200" dirty="0" smtClean="0"/>
                <a:t> </a:t>
              </a:r>
              <a:r>
                <a:rPr lang="en-US" sz="1400" kern="1200" dirty="0" smtClean="0"/>
                <a:t/>
              </a:r>
              <a:br>
                <a:rPr lang="en-US" sz="1400" kern="1200" dirty="0" smtClean="0"/>
              </a:br>
              <a:r>
                <a:rPr lang="en-US" sz="1400" kern="1200" dirty="0" smtClean="0"/>
                <a:t/>
              </a:r>
              <a:br>
                <a:rPr lang="en-US" sz="1400" kern="1200" dirty="0" smtClean="0"/>
              </a:br>
              <a:endParaRPr lang="en-US" sz="1200" kern="1200" dirty="0">
                <a:latin typeface="Arial Narrow" pitchFamily="34" charset="0"/>
              </a:endParaRPr>
            </a:p>
          </p:txBody>
        </p:sp>
        <p:pic>
          <p:nvPicPr>
            <p:cNvPr id="15" name="Picture 3"/>
            <p:cNvPicPr>
              <a:picLocks noChangeAspect="1" noChangeArrowheads="1"/>
            </p:cNvPicPr>
            <p:nvPr/>
          </p:nvPicPr>
          <p:blipFill>
            <a:blip r:embed="rId7" cstate="print"/>
            <a:srcRect/>
            <a:stretch>
              <a:fillRect/>
            </a:stretch>
          </p:blipFill>
          <p:spPr bwMode="auto">
            <a:xfrm>
              <a:off x="6477000" y="4800600"/>
              <a:ext cx="1726320" cy="1295090"/>
            </a:xfrm>
            <a:prstGeom prst="rect">
              <a:avLst/>
            </a:prstGeom>
            <a:noFill/>
            <a:ln w="9525">
              <a:noFill/>
              <a:miter lim="800000"/>
              <a:headEnd/>
              <a:tailEnd/>
            </a:ln>
            <a:effectLst/>
          </p:spPr>
        </p:pic>
        <p:sp>
          <p:nvSpPr>
            <p:cNvPr id="17" name="Rectangle 16"/>
            <p:cNvSpPr/>
            <p:nvPr/>
          </p:nvSpPr>
          <p:spPr>
            <a:xfrm>
              <a:off x="6096000" y="2514600"/>
              <a:ext cx="2819400" cy="954107"/>
            </a:xfrm>
            <a:prstGeom prst="rect">
              <a:avLst/>
            </a:prstGeom>
            <a:solidFill>
              <a:schemeClr val="bg1"/>
            </a:solidFill>
          </p:spPr>
          <p:txBody>
            <a:bodyPr wrap="square">
              <a:spAutoFit/>
            </a:bodyPr>
            <a:lstStyle/>
            <a:p>
              <a:pPr algn="ctr" fontAlgn="base">
                <a:spcBef>
                  <a:spcPct val="0"/>
                </a:spcBef>
                <a:spcAft>
                  <a:spcPct val="0"/>
                </a:spcAft>
              </a:pPr>
              <a:r>
                <a:rPr lang="en-US" sz="1400" dirty="0" smtClean="0"/>
                <a:t>Technologies for remote clinical care.  Addresses health care access barriers (geography, mobility, and stigma).</a:t>
              </a:r>
            </a:p>
          </p:txBody>
        </p:sp>
      </p:grpSp>
      <p:grpSp>
        <p:nvGrpSpPr>
          <p:cNvPr id="6" name="Group 23"/>
          <p:cNvGrpSpPr/>
          <p:nvPr/>
        </p:nvGrpSpPr>
        <p:grpSpPr>
          <a:xfrm>
            <a:off x="152400" y="1295400"/>
            <a:ext cx="2743200" cy="5069372"/>
            <a:chOff x="152400" y="1295400"/>
            <a:chExt cx="2743200" cy="5069372"/>
          </a:xfrm>
        </p:grpSpPr>
        <p:sp>
          <p:nvSpPr>
            <p:cNvPr id="10" name="Freeform 9"/>
            <p:cNvSpPr/>
            <p:nvPr/>
          </p:nvSpPr>
          <p:spPr>
            <a:xfrm>
              <a:off x="685800" y="1295400"/>
              <a:ext cx="1441158" cy="1067278"/>
            </a:xfrm>
            <a:custGeom>
              <a:avLst/>
              <a:gdLst>
                <a:gd name="connsiteX0" fmla="*/ 0 w 1441158"/>
                <a:gd name="connsiteY0" fmla="*/ 144116 h 1828353"/>
                <a:gd name="connsiteX1" fmla="*/ 42211 w 1441158"/>
                <a:gd name="connsiteY1" fmla="*/ 42211 h 1828353"/>
                <a:gd name="connsiteX2" fmla="*/ 144117 w 1441158"/>
                <a:gd name="connsiteY2" fmla="*/ 1 h 1828353"/>
                <a:gd name="connsiteX3" fmla="*/ 1297042 w 1441158"/>
                <a:gd name="connsiteY3" fmla="*/ 0 h 1828353"/>
                <a:gd name="connsiteX4" fmla="*/ 1398947 w 1441158"/>
                <a:gd name="connsiteY4" fmla="*/ 42211 h 1828353"/>
                <a:gd name="connsiteX5" fmla="*/ 1441157 w 1441158"/>
                <a:gd name="connsiteY5" fmla="*/ 144117 h 1828353"/>
                <a:gd name="connsiteX6" fmla="*/ 1441158 w 1441158"/>
                <a:gd name="connsiteY6" fmla="*/ 1684237 h 1828353"/>
                <a:gd name="connsiteX7" fmla="*/ 1398947 w 1441158"/>
                <a:gd name="connsiteY7" fmla="*/ 1786142 h 1828353"/>
                <a:gd name="connsiteX8" fmla="*/ 1297042 w 1441158"/>
                <a:gd name="connsiteY8" fmla="*/ 1828353 h 1828353"/>
                <a:gd name="connsiteX9" fmla="*/ 144116 w 1441158"/>
                <a:gd name="connsiteY9" fmla="*/ 1828353 h 1828353"/>
                <a:gd name="connsiteX10" fmla="*/ 42211 w 1441158"/>
                <a:gd name="connsiteY10" fmla="*/ 1786142 h 1828353"/>
                <a:gd name="connsiteX11" fmla="*/ 0 w 1441158"/>
                <a:gd name="connsiteY11" fmla="*/ 1684237 h 1828353"/>
                <a:gd name="connsiteX12" fmla="*/ 0 w 1441158"/>
                <a:gd name="connsiteY12" fmla="*/ 144116 h 182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158" h="1828353">
                  <a:moveTo>
                    <a:pt x="0" y="144116"/>
                  </a:moveTo>
                  <a:cubicBezTo>
                    <a:pt x="0" y="105894"/>
                    <a:pt x="15184" y="69238"/>
                    <a:pt x="42211" y="42211"/>
                  </a:cubicBezTo>
                  <a:cubicBezTo>
                    <a:pt x="69238" y="15184"/>
                    <a:pt x="105895" y="0"/>
                    <a:pt x="144117" y="1"/>
                  </a:cubicBezTo>
                  <a:lnTo>
                    <a:pt x="1297042" y="0"/>
                  </a:lnTo>
                  <a:cubicBezTo>
                    <a:pt x="1335264" y="0"/>
                    <a:pt x="1371920" y="15184"/>
                    <a:pt x="1398947" y="42211"/>
                  </a:cubicBezTo>
                  <a:cubicBezTo>
                    <a:pt x="1425974" y="69238"/>
                    <a:pt x="1441158" y="105895"/>
                    <a:pt x="1441157" y="144117"/>
                  </a:cubicBezTo>
                  <a:cubicBezTo>
                    <a:pt x="1441157" y="657490"/>
                    <a:pt x="1441158" y="1170864"/>
                    <a:pt x="1441158" y="1684237"/>
                  </a:cubicBezTo>
                  <a:cubicBezTo>
                    <a:pt x="1441158" y="1722459"/>
                    <a:pt x="1425974" y="1759115"/>
                    <a:pt x="1398947" y="1786142"/>
                  </a:cubicBezTo>
                  <a:cubicBezTo>
                    <a:pt x="1371920" y="1813169"/>
                    <a:pt x="1335263" y="1828353"/>
                    <a:pt x="1297042" y="1828353"/>
                  </a:cubicBezTo>
                  <a:lnTo>
                    <a:pt x="144116" y="1828353"/>
                  </a:lnTo>
                  <a:cubicBezTo>
                    <a:pt x="105894" y="1828353"/>
                    <a:pt x="69238" y="1813169"/>
                    <a:pt x="42211" y="1786142"/>
                  </a:cubicBezTo>
                  <a:cubicBezTo>
                    <a:pt x="15184" y="1759115"/>
                    <a:pt x="0" y="1722458"/>
                    <a:pt x="0" y="1684237"/>
                  </a:cubicBezTo>
                  <a:lnTo>
                    <a:pt x="0" y="144116"/>
                  </a:lnTo>
                  <a:close/>
                </a:path>
              </a:pathLst>
            </a:custGeom>
            <a:solidFill>
              <a:schemeClr val="accent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txBody>
            <a:bodyPr spcFirstLastPara="0" vert="horz" wrap="square" lIns="95550" tIns="95550" rIns="95550" bIns="95550" numCol="1" spcCol="1270" anchor="t" anchorCtr="0">
              <a:noAutofit/>
            </a:bodyPr>
            <a:lstStyle/>
            <a:p>
              <a:pPr lvl="0" algn="ctr" defTabSz="622300">
                <a:lnSpc>
                  <a:spcPct val="90000"/>
                </a:lnSpc>
                <a:spcBef>
                  <a:spcPct val="0"/>
                </a:spcBef>
                <a:spcAft>
                  <a:spcPct val="35000"/>
                </a:spcAft>
              </a:pPr>
              <a:r>
                <a:rPr lang="en-US" sz="1400" b="1" kern="1200" dirty="0" smtClean="0"/>
                <a:t>Population and Prevention Programs</a:t>
              </a:r>
              <a:br>
                <a:rPr lang="en-US" sz="1400" b="1" kern="1200" dirty="0" smtClean="0"/>
              </a:br>
              <a:r>
                <a:rPr lang="en-US" sz="1400" kern="1200" dirty="0" smtClean="0"/>
                <a:t/>
              </a:r>
              <a:br>
                <a:rPr lang="en-US" sz="1400" kern="1200" dirty="0" smtClean="0"/>
              </a:br>
              <a:endParaRPr lang="en-US" sz="1200" kern="1200" dirty="0">
                <a:latin typeface="Arial Narrow" pitchFamily="34" charset="0"/>
              </a:endParaRPr>
            </a:p>
          </p:txBody>
        </p:sp>
        <p:pic>
          <p:nvPicPr>
            <p:cNvPr id="18" name="Picture 2"/>
            <p:cNvPicPr>
              <a:picLocks noChangeAspect="1" noChangeArrowheads="1"/>
            </p:cNvPicPr>
            <p:nvPr/>
          </p:nvPicPr>
          <p:blipFill>
            <a:blip r:embed="rId8" cstate="print"/>
            <a:srcRect l="9373" r="10626" b="28000"/>
            <a:stretch>
              <a:fillRect/>
            </a:stretch>
          </p:blipFill>
          <p:spPr bwMode="auto">
            <a:xfrm>
              <a:off x="304800" y="3352800"/>
              <a:ext cx="2198915" cy="1282700"/>
            </a:xfrm>
            <a:prstGeom prst="rect">
              <a:avLst/>
            </a:prstGeom>
            <a:noFill/>
            <a:ln w="9525">
              <a:solidFill>
                <a:schemeClr val="tx1"/>
              </a:solidFill>
              <a:miter lim="800000"/>
              <a:headEnd/>
              <a:tailEnd/>
            </a:ln>
            <a:effectLst/>
          </p:spPr>
        </p:pic>
        <p:pic>
          <p:nvPicPr>
            <p:cNvPr id="19" name="Picture 18" descr="ibreathe_splash.jpg"/>
            <p:cNvPicPr>
              <a:picLocks noChangeAspect="1"/>
            </p:cNvPicPr>
            <p:nvPr/>
          </p:nvPicPr>
          <p:blipFill>
            <a:blip r:embed="rId9" cstate="print"/>
            <a:stretch>
              <a:fillRect/>
            </a:stretch>
          </p:blipFill>
          <p:spPr>
            <a:xfrm>
              <a:off x="1143000" y="4800600"/>
              <a:ext cx="1361912" cy="787639"/>
            </a:xfrm>
            <a:prstGeom prst="rect">
              <a:avLst/>
            </a:prstGeom>
          </p:spPr>
        </p:pic>
        <p:pic>
          <p:nvPicPr>
            <p:cNvPr id="20" name="Picture 19" descr="ibreathe_lungs_text.jpg"/>
            <p:cNvPicPr>
              <a:picLocks noChangeAspect="1"/>
            </p:cNvPicPr>
            <p:nvPr/>
          </p:nvPicPr>
          <p:blipFill>
            <a:blip r:embed="rId10" cstate="print"/>
            <a:stretch>
              <a:fillRect/>
            </a:stretch>
          </p:blipFill>
          <p:spPr>
            <a:xfrm>
              <a:off x="1219200" y="5562600"/>
              <a:ext cx="1387041" cy="802172"/>
            </a:xfrm>
            <a:prstGeom prst="rect">
              <a:avLst/>
            </a:prstGeom>
          </p:spPr>
        </p:pic>
        <p:pic>
          <p:nvPicPr>
            <p:cNvPr id="21" name="Picture 20" descr="MoodTracker_Splash.png"/>
            <p:cNvPicPr>
              <a:picLocks noChangeAspect="1"/>
            </p:cNvPicPr>
            <p:nvPr/>
          </p:nvPicPr>
          <p:blipFill>
            <a:blip r:embed="rId11" cstate="print"/>
            <a:stretch>
              <a:fillRect/>
            </a:stretch>
          </p:blipFill>
          <p:spPr>
            <a:xfrm>
              <a:off x="339809" y="4419600"/>
              <a:ext cx="1184191" cy="939063"/>
            </a:xfrm>
            <a:prstGeom prst="rect">
              <a:avLst/>
            </a:prstGeom>
          </p:spPr>
        </p:pic>
        <p:pic>
          <p:nvPicPr>
            <p:cNvPr id="22" name="Picture 21" descr="MoodTracker_Results-Depression.png"/>
            <p:cNvPicPr>
              <a:picLocks noChangeAspect="1"/>
            </p:cNvPicPr>
            <p:nvPr/>
          </p:nvPicPr>
          <p:blipFill>
            <a:blip r:embed="rId12" cstate="print"/>
            <a:stretch>
              <a:fillRect/>
            </a:stretch>
          </p:blipFill>
          <p:spPr>
            <a:xfrm>
              <a:off x="492209" y="5181600"/>
              <a:ext cx="1184191" cy="939063"/>
            </a:xfrm>
            <a:prstGeom prst="rect">
              <a:avLst/>
            </a:prstGeom>
          </p:spPr>
        </p:pic>
        <p:sp>
          <p:nvSpPr>
            <p:cNvPr id="23" name="Rectangle 22"/>
            <p:cNvSpPr/>
            <p:nvPr/>
          </p:nvSpPr>
          <p:spPr>
            <a:xfrm>
              <a:off x="152400" y="2514600"/>
              <a:ext cx="2743200" cy="738664"/>
            </a:xfrm>
            <a:prstGeom prst="rect">
              <a:avLst/>
            </a:prstGeom>
          </p:spPr>
          <p:txBody>
            <a:bodyPr wrap="square">
              <a:spAutoFit/>
            </a:bodyPr>
            <a:lstStyle/>
            <a:p>
              <a:pPr algn="ctr"/>
              <a:r>
                <a:rPr lang="en-US" sz="1400" dirty="0" smtClean="0"/>
                <a:t>Website development, surveillance tools, mobile applications </a:t>
              </a:r>
            </a:p>
          </p:txBody>
        </p:sp>
      </p:grpSp>
      <p:sp>
        <p:nvSpPr>
          <p:cNvPr id="29" name="TextBox 28"/>
          <p:cNvSpPr txBox="1"/>
          <p:nvPr/>
        </p:nvSpPr>
        <p:spPr>
          <a:xfrm>
            <a:off x="1676400" y="762000"/>
            <a:ext cx="6096000" cy="369332"/>
          </a:xfrm>
          <a:prstGeom prst="rect">
            <a:avLst/>
          </a:prstGeom>
          <a:noFill/>
        </p:spPr>
        <p:txBody>
          <a:bodyPr wrap="square" rtlCol="0">
            <a:spAutoFit/>
          </a:bodyPr>
          <a:lstStyle/>
          <a:p>
            <a:r>
              <a:rPr lang="en-US" dirty="0" smtClean="0">
                <a:solidFill>
                  <a:srgbClr val="FFFF00"/>
                </a:solidFill>
              </a:rPr>
              <a:t>Technology for Military Psychological Health &amp; TBI</a:t>
            </a:r>
            <a:endParaRPr lang="en-US" dirty="0">
              <a:solidFill>
                <a:srgbClr val="FFFF00"/>
              </a:solidFill>
            </a:endParaRPr>
          </a:p>
        </p:txBody>
      </p:sp>
      <p:pic>
        <p:nvPicPr>
          <p:cNvPr id="30" name="Picture 2"/>
          <p:cNvPicPr>
            <a:picLocks noChangeAspect="1" noChangeArrowheads="1"/>
          </p:cNvPicPr>
          <p:nvPr/>
        </p:nvPicPr>
        <p:blipFill>
          <a:blip r:embed="rId13" cstate="print"/>
          <a:srcRect l="16169" t="9143" r="13763" b="1714"/>
          <a:stretch>
            <a:fillRect/>
          </a:stretch>
        </p:blipFill>
        <p:spPr bwMode="auto">
          <a:xfrm>
            <a:off x="2819400" y="1905000"/>
            <a:ext cx="3505200" cy="4506686"/>
          </a:xfrm>
          <a:prstGeom prst="rect">
            <a:avLst/>
          </a:prstGeom>
          <a:noFill/>
          <a:ln w="9525">
            <a:solidFill>
              <a:schemeClr val="tx1"/>
            </a:solidFill>
            <a:miter lim="800000"/>
            <a:headEnd/>
            <a:tailEnd/>
          </a:ln>
        </p:spPr>
      </p:pic>
      <p:grpSp>
        <p:nvGrpSpPr>
          <p:cNvPr id="27" name="Group 26"/>
          <p:cNvGrpSpPr/>
          <p:nvPr/>
        </p:nvGrpSpPr>
        <p:grpSpPr>
          <a:xfrm>
            <a:off x="5257800" y="3810000"/>
            <a:ext cx="1441158" cy="1994356"/>
            <a:chOff x="4800600" y="3429000"/>
            <a:chExt cx="1441158" cy="1994356"/>
          </a:xfrm>
        </p:grpSpPr>
        <p:sp>
          <p:nvSpPr>
            <p:cNvPr id="26" name="TextBox 25"/>
            <p:cNvSpPr txBox="1"/>
            <p:nvPr/>
          </p:nvSpPr>
          <p:spPr>
            <a:xfrm>
              <a:off x="4823460" y="4253805"/>
              <a:ext cx="1371600" cy="1169551"/>
            </a:xfrm>
            <a:prstGeom prst="rect">
              <a:avLst/>
            </a:prstGeom>
            <a:solidFill>
              <a:schemeClr val="bg1"/>
            </a:solidFill>
            <a:ln>
              <a:solidFill>
                <a:schemeClr val="tx1"/>
              </a:solidFill>
            </a:ln>
          </p:spPr>
          <p:txBody>
            <a:bodyPr wrap="square" rtlCol="0">
              <a:spAutoFit/>
            </a:bodyPr>
            <a:lstStyle/>
            <a:p>
              <a:pPr algn="ctr"/>
              <a:endParaRPr lang="en-US" sz="1400" dirty="0" smtClean="0"/>
            </a:p>
            <a:p>
              <a:pPr algn="ctr"/>
              <a:r>
                <a:rPr lang="en-US" sz="1400" dirty="0" smtClean="0"/>
                <a:t>8 ongoing suicide research projects</a:t>
              </a:r>
              <a:endParaRPr lang="en-US" sz="1400" dirty="0"/>
            </a:p>
          </p:txBody>
        </p:sp>
        <p:sp>
          <p:nvSpPr>
            <p:cNvPr id="25" name="Freeform 24"/>
            <p:cNvSpPr/>
            <p:nvPr/>
          </p:nvSpPr>
          <p:spPr>
            <a:xfrm>
              <a:off x="4800600" y="3429000"/>
              <a:ext cx="1441158" cy="1066800"/>
            </a:xfrm>
            <a:custGeom>
              <a:avLst/>
              <a:gdLst>
                <a:gd name="connsiteX0" fmla="*/ 0 w 1441158"/>
                <a:gd name="connsiteY0" fmla="*/ 144116 h 1828353"/>
                <a:gd name="connsiteX1" fmla="*/ 42211 w 1441158"/>
                <a:gd name="connsiteY1" fmla="*/ 42211 h 1828353"/>
                <a:gd name="connsiteX2" fmla="*/ 144117 w 1441158"/>
                <a:gd name="connsiteY2" fmla="*/ 1 h 1828353"/>
                <a:gd name="connsiteX3" fmla="*/ 1297042 w 1441158"/>
                <a:gd name="connsiteY3" fmla="*/ 0 h 1828353"/>
                <a:gd name="connsiteX4" fmla="*/ 1398947 w 1441158"/>
                <a:gd name="connsiteY4" fmla="*/ 42211 h 1828353"/>
                <a:gd name="connsiteX5" fmla="*/ 1441157 w 1441158"/>
                <a:gd name="connsiteY5" fmla="*/ 144117 h 1828353"/>
                <a:gd name="connsiteX6" fmla="*/ 1441158 w 1441158"/>
                <a:gd name="connsiteY6" fmla="*/ 1684237 h 1828353"/>
                <a:gd name="connsiteX7" fmla="*/ 1398947 w 1441158"/>
                <a:gd name="connsiteY7" fmla="*/ 1786142 h 1828353"/>
                <a:gd name="connsiteX8" fmla="*/ 1297042 w 1441158"/>
                <a:gd name="connsiteY8" fmla="*/ 1828353 h 1828353"/>
                <a:gd name="connsiteX9" fmla="*/ 144116 w 1441158"/>
                <a:gd name="connsiteY9" fmla="*/ 1828353 h 1828353"/>
                <a:gd name="connsiteX10" fmla="*/ 42211 w 1441158"/>
                <a:gd name="connsiteY10" fmla="*/ 1786142 h 1828353"/>
                <a:gd name="connsiteX11" fmla="*/ 0 w 1441158"/>
                <a:gd name="connsiteY11" fmla="*/ 1684237 h 1828353"/>
                <a:gd name="connsiteX12" fmla="*/ 0 w 1441158"/>
                <a:gd name="connsiteY12" fmla="*/ 144116 h 182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158" h="1828353">
                  <a:moveTo>
                    <a:pt x="0" y="144116"/>
                  </a:moveTo>
                  <a:cubicBezTo>
                    <a:pt x="0" y="105894"/>
                    <a:pt x="15184" y="69238"/>
                    <a:pt x="42211" y="42211"/>
                  </a:cubicBezTo>
                  <a:cubicBezTo>
                    <a:pt x="69238" y="15184"/>
                    <a:pt x="105895" y="0"/>
                    <a:pt x="144117" y="1"/>
                  </a:cubicBezTo>
                  <a:lnTo>
                    <a:pt x="1297042" y="0"/>
                  </a:lnTo>
                  <a:cubicBezTo>
                    <a:pt x="1335264" y="0"/>
                    <a:pt x="1371920" y="15184"/>
                    <a:pt x="1398947" y="42211"/>
                  </a:cubicBezTo>
                  <a:cubicBezTo>
                    <a:pt x="1425974" y="69238"/>
                    <a:pt x="1441158" y="105895"/>
                    <a:pt x="1441157" y="144117"/>
                  </a:cubicBezTo>
                  <a:cubicBezTo>
                    <a:pt x="1441157" y="657490"/>
                    <a:pt x="1441158" y="1170864"/>
                    <a:pt x="1441158" y="1684237"/>
                  </a:cubicBezTo>
                  <a:cubicBezTo>
                    <a:pt x="1441158" y="1722459"/>
                    <a:pt x="1425974" y="1759115"/>
                    <a:pt x="1398947" y="1786142"/>
                  </a:cubicBezTo>
                  <a:cubicBezTo>
                    <a:pt x="1371920" y="1813169"/>
                    <a:pt x="1335263" y="1828353"/>
                    <a:pt x="1297042" y="1828353"/>
                  </a:cubicBezTo>
                  <a:lnTo>
                    <a:pt x="144116" y="1828353"/>
                  </a:lnTo>
                  <a:cubicBezTo>
                    <a:pt x="105894" y="1828353"/>
                    <a:pt x="69238" y="1813169"/>
                    <a:pt x="42211" y="1786142"/>
                  </a:cubicBezTo>
                  <a:cubicBezTo>
                    <a:pt x="15184" y="1759115"/>
                    <a:pt x="0" y="1722458"/>
                    <a:pt x="0" y="1684237"/>
                  </a:cubicBezTo>
                  <a:lnTo>
                    <a:pt x="0" y="144116"/>
                  </a:lnTo>
                  <a:close/>
                </a:path>
              </a:pathLst>
            </a:custGeom>
            <a:solidFill>
              <a:schemeClr val="accent2">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6">
                <a:hueOff val="0"/>
                <a:satOff val="0"/>
                <a:lumOff val="0"/>
                <a:alphaOff val="0"/>
              </a:schemeClr>
            </a:effectRef>
            <a:fontRef idx="minor">
              <a:schemeClr val="lt1"/>
            </a:fontRef>
          </p:style>
          <p:txBody>
            <a:bodyPr spcFirstLastPara="0" vert="horz" wrap="square" lIns="95550" tIns="95550" rIns="95550" bIns="95550" numCol="1" spcCol="1270" anchor="t" anchorCtr="0">
              <a:noAutofit/>
            </a:bodyPr>
            <a:lstStyle/>
            <a:p>
              <a:pPr lvl="0" algn="ctr" defTabSz="622300">
                <a:lnSpc>
                  <a:spcPct val="90000"/>
                </a:lnSpc>
                <a:spcBef>
                  <a:spcPct val="0"/>
                </a:spcBef>
                <a:spcAft>
                  <a:spcPct val="35000"/>
                </a:spcAft>
              </a:pPr>
              <a:r>
                <a:rPr lang="en-US" sz="1400" b="1" kern="1200" dirty="0" smtClean="0"/>
                <a:t>Research, Outcomes, Surveillance, Evaluations</a:t>
              </a:r>
              <a:endParaRPr lang="en-US" sz="1200" kern="1200" dirty="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1200" y="1219200"/>
            <a:ext cx="1664138" cy="3243532"/>
          </a:xfrm>
          <a:prstGeom prst="rect">
            <a:avLst/>
          </a:prstGeom>
          <a:noFill/>
          <a:ln w="9525">
            <a:noFill/>
            <a:miter lim="800000"/>
            <a:headEnd/>
            <a:tailEnd/>
          </a:ln>
          <a:effectLst/>
        </p:spPr>
      </p:pic>
      <p:sp>
        <p:nvSpPr>
          <p:cNvPr id="2" name="Title 1"/>
          <p:cNvSpPr>
            <a:spLocks noGrp="1"/>
          </p:cNvSpPr>
          <p:nvPr>
            <p:ph type="title"/>
          </p:nvPr>
        </p:nvSpPr>
        <p:spPr>
          <a:xfrm>
            <a:off x="457200" y="228600"/>
            <a:ext cx="8229600" cy="685800"/>
          </a:xfrm>
        </p:spPr>
        <p:txBody>
          <a:bodyPr>
            <a:normAutofit/>
          </a:bodyPr>
          <a:lstStyle/>
          <a:p>
            <a:r>
              <a:rPr lang="en-US" sz="2400" dirty="0" smtClean="0"/>
              <a:t>National Center for Telehealth &amp; Technology (DCoE) </a:t>
            </a:r>
            <a:endParaRPr lang="en-US" sz="2400" dirty="0"/>
          </a:p>
        </p:txBody>
      </p:sp>
      <p:sp>
        <p:nvSpPr>
          <p:cNvPr id="4" name="Slide Number Placeholder 3"/>
          <p:cNvSpPr>
            <a:spLocks noGrp="1"/>
          </p:cNvSpPr>
          <p:nvPr>
            <p:ph type="sldNum" sz="quarter" idx="12"/>
          </p:nvPr>
        </p:nvSpPr>
        <p:spPr/>
        <p:txBody>
          <a:bodyPr/>
          <a:lstStyle/>
          <a:p>
            <a:r>
              <a:rPr lang="en-US" dirty="0" smtClean="0"/>
              <a:t>5</a:t>
            </a:r>
            <a:endParaRPr lang="en-US" dirty="0"/>
          </a:p>
        </p:txBody>
      </p:sp>
      <p:sp>
        <p:nvSpPr>
          <p:cNvPr id="24" name="TextBox 23"/>
          <p:cNvSpPr txBox="1"/>
          <p:nvPr/>
        </p:nvSpPr>
        <p:spPr>
          <a:xfrm>
            <a:off x="228600" y="1447800"/>
            <a:ext cx="4953000" cy="4632037"/>
          </a:xfrm>
          <a:prstGeom prst="rect">
            <a:avLst/>
          </a:prstGeom>
          <a:noFill/>
        </p:spPr>
        <p:txBody>
          <a:bodyPr wrap="square" rtlCol="0">
            <a:spAutoFit/>
          </a:bodyPr>
          <a:lstStyle/>
          <a:p>
            <a:r>
              <a:rPr lang="en-US" sz="1600" b="1" dirty="0" smtClean="0"/>
              <a:t>At least 27 military psychological health and TBI apps planned, in development, or already publicly available</a:t>
            </a:r>
            <a:br>
              <a:rPr lang="en-US" sz="1600" b="1" dirty="0" smtClean="0"/>
            </a:br>
            <a:endParaRPr lang="en-US" sz="1600" b="1" dirty="0" smtClean="0"/>
          </a:p>
          <a:p>
            <a:pPr marL="228600" lvl="0" indent="-228600">
              <a:buFont typeface="Arial" pitchFamily="34" charset="0"/>
              <a:buChar char="•"/>
            </a:pPr>
            <a:r>
              <a:rPr lang="en-US" sz="1100" b="1" dirty="0" smtClean="0"/>
              <a:t>T2MoodTracker</a:t>
            </a:r>
            <a:r>
              <a:rPr lang="en-US" sz="1100" dirty="0" smtClean="0"/>
              <a:t> - Enables users to create a personal graphical record of their post-deployment mood changes. </a:t>
            </a:r>
            <a:br>
              <a:rPr lang="en-US" sz="1100" dirty="0" smtClean="0"/>
            </a:br>
            <a:endParaRPr lang="en-US" sz="1100" dirty="0" smtClean="0"/>
          </a:p>
          <a:p>
            <a:pPr marL="228600" lvl="0" indent="-228600">
              <a:buFont typeface="Arial" pitchFamily="34" charset="0"/>
              <a:buChar char="•"/>
            </a:pPr>
            <a:r>
              <a:rPr lang="en-US" sz="1100" b="1" dirty="0" smtClean="0"/>
              <a:t>Breathe 2 Relax</a:t>
            </a:r>
            <a:r>
              <a:rPr lang="en-US" sz="1100" dirty="0" smtClean="0"/>
              <a:t> - Demonstrates and guides deep breathing techniques to reduce stress. </a:t>
            </a:r>
            <a:br>
              <a:rPr lang="en-US" sz="1100" dirty="0" smtClean="0"/>
            </a:br>
            <a:endParaRPr lang="en-US" sz="1100" dirty="0" smtClean="0"/>
          </a:p>
          <a:p>
            <a:pPr marL="228600" lvl="0" indent="-228600">
              <a:buFont typeface="Arial" pitchFamily="34" charset="0"/>
              <a:buChar char="•"/>
            </a:pPr>
            <a:r>
              <a:rPr lang="en-US" sz="1100" b="1" dirty="0" smtClean="0"/>
              <a:t>Tactical Breathing Trainer</a:t>
            </a:r>
            <a:r>
              <a:rPr lang="en-US" sz="1100" dirty="0" smtClean="0"/>
              <a:t> - used to gain control over physiological and psychological responses to stress.  </a:t>
            </a:r>
            <a:br>
              <a:rPr lang="en-US" sz="1100" dirty="0" smtClean="0"/>
            </a:br>
            <a:endParaRPr lang="en-US" sz="1100" dirty="0" smtClean="0"/>
          </a:p>
          <a:p>
            <a:pPr marL="228600" lvl="0" indent="-228600">
              <a:buFont typeface="Arial" pitchFamily="34" charset="0"/>
              <a:buChar char="•"/>
            </a:pPr>
            <a:r>
              <a:rPr lang="en-US" sz="1100" b="1" dirty="0" smtClean="0"/>
              <a:t>Mobile PE</a:t>
            </a:r>
            <a:r>
              <a:rPr lang="en-US" sz="1100" dirty="0" smtClean="0"/>
              <a:t> - Allows PTSD patients undergoing prolonged exposure therapy to track the progress of daily homework exercises. </a:t>
            </a:r>
            <a:br>
              <a:rPr lang="en-US" sz="1100" dirty="0" smtClean="0"/>
            </a:br>
            <a:endParaRPr lang="en-US" sz="1100" dirty="0" smtClean="0"/>
          </a:p>
          <a:p>
            <a:pPr marL="228600" lvl="0" indent="-228600">
              <a:buFont typeface="Arial" pitchFamily="34" charset="0"/>
              <a:buChar char="•"/>
            </a:pPr>
            <a:r>
              <a:rPr lang="en-US" sz="1100" b="1" dirty="0" smtClean="0"/>
              <a:t>PTSD Coach</a:t>
            </a:r>
            <a:r>
              <a:rPr lang="en-US" sz="1100" dirty="0" smtClean="0"/>
              <a:t> - an app to provide self-assessment, education, symptom management, and support information, to Veterans and Active Duty personnel (and civilians) who are experiencing symptoms of PTSD.  </a:t>
            </a:r>
            <a:br>
              <a:rPr lang="en-US" sz="1100" dirty="0" smtClean="0"/>
            </a:br>
            <a:endParaRPr lang="en-US" sz="1100" dirty="0" smtClean="0"/>
          </a:p>
          <a:p>
            <a:pPr marL="228600" lvl="0" indent="-228600">
              <a:buFont typeface="Arial" pitchFamily="34" charset="0"/>
              <a:buChar char="•"/>
            </a:pPr>
            <a:r>
              <a:rPr lang="en-US" sz="1100" b="1" dirty="0" smtClean="0"/>
              <a:t>T2 Mobile Screener</a:t>
            </a:r>
            <a:r>
              <a:rPr lang="en-US" sz="1100" dirty="0" smtClean="0"/>
              <a:t> - A portable self-assessment screening tool for measuring brief psychological “vital signs” symptoms in the field. </a:t>
            </a:r>
            <a:br>
              <a:rPr lang="en-US" sz="1100" dirty="0" smtClean="0"/>
            </a:br>
            <a:endParaRPr lang="en-US" sz="1100" dirty="0" smtClean="0"/>
          </a:p>
          <a:p>
            <a:pPr marL="228600" indent="-228600">
              <a:buFont typeface="Arial" pitchFamily="34" charset="0"/>
              <a:buChar char="•"/>
            </a:pPr>
            <a:r>
              <a:rPr lang="en-US" sz="1100" b="1" dirty="0" smtClean="0"/>
              <a:t>Provider Resilience</a:t>
            </a:r>
            <a:r>
              <a:rPr lang="en-US" sz="1100" dirty="0" smtClean="0"/>
              <a:t>- An app to track and address provider burnout, compassion fatigue, and secondary traumatic stress </a:t>
            </a:r>
          </a:p>
        </p:txBody>
      </p:sp>
      <p:pic>
        <p:nvPicPr>
          <p:cNvPr id="25" name="Picture 24" descr="C:\Documents and Settings\nigel.bush\Desktop\Picture1.png"/>
          <p:cNvPicPr/>
          <p:nvPr/>
        </p:nvPicPr>
        <p:blipFill>
          <a:blip r:embed="rId3" cstate="print"/>
          <a:srcRect/>
          <a:stretch>
            <a:fillRect/>
          </a:stretch>
        </p:blipFill>
        <p:spPr bwMode="auto">
          <a:xfrm>
            <a:off x="5181600" y="2209800"/>
            <a:ext cx="3657600" cy="3429000"/>
          </a:xfrm>
          <a:prstGeom prst="rect">
            <a:avLst/>
          </a:prstGeom>
          <a:noFill/>
          <a:ln w="9525">
            <a:noFill/>
            <a:miter lim="800000"/>
            <a:headEnd/>
            <a:tailEnd/>
          </a:ln>
        </p:spPr>
      </p:pic>
      <p:sp>
        <p:nvSpPr>
          <p:cNvPr id="6" name="TextBox 5"/>
          <p:cNvSpPr txBox="1"/>
          <p:nvPr/>
        </p:nvSpPr>
        <p:spPr>
          <a:xfrm>
            <a:off x="6553200" y="1143000"/>
            <a:ext cx="2209800" cy="369332"/>
          </a:xfrm>
          <a:prstGeom prst="rect">
            <a:avLst/>
          </a:prstGeom>
          <a:noFill/>
        </p:spPr>
        <p:txBody>
          <a:bodyPr wrap="square" rtlCol="0">
            <a:spAutoFit/>
          </a:bodyPr>
          <a:lstStyle/>
          <a:p>
            <a:r>
              <a:rPr lang="en-US" dirty="0" smtClean="0"/>
              <a:t>Smartphone Apps</a:t>
            </a:r>
            <a:endParaRPr lang="en-US"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3733800"/>
            <a:ext cx="1674019" cy="2819400"/>
          </a:xfrm>
          <a:prstGeom prst="rect">
            <a:avLst/>
          </a:prstGeom>
          <a:noFill/>
          <a:ln w="9525">
            <a:noFill/>
            <a:miter lim="800000"/>
            <a:headEnd/>
            <a:tailEnd/>
          </a:ln>
          <a:effectLst/>
        </p:spPr>
      </p:pic>
      <p:sp>
        <p:nvSpPr>
          <p:cNvPr id="10" name="TextBox 9"/>
          <p:cNvSpPr txBox="1"/>
          <p:nvPr/>
        </p:nvSpPr>
        <p:spPr>
          <a:xfrm>
            <a:off x="1143000" y="4648200"/>
            <a:ext cx="4724400" cy="1477328"/>
          </a:xfrm>
          <a:prstGeom prst="rect">
            <a:avLst/>
          </a:prstGeom>
          <a:solidFill>
            <a:schemeClr val="bg1"/>
          </a:solidFill>
          <a:ln>
            <a:solidFill>
              <a:schemeClr val="tx1"/>
            </a:solidFill>
          </a:ln>
        </p:spPr>
        <p:txBody>
          <a:bodyPr wrap="square" rtlCol="0">
            <a:spAutoFit/>
          </a:bodyPr>
          <a:lstStyle/>
          <a:p>
            <a:pPr lvl="0"/>
            <a:r>
              <a:rPr lang="en-US" b="1" dirty="0" smtClean="0">
                <a:solidFill>
                  <a:schemeClr val="accent4">
                    <a:lumMod val="90000"/>
                    <a:lumOff val="10000"/>
                  </a:schemeClr>
                </a:solidFill>
              </a:rPr>
              <a:t>Virtual Hope Box:  Create a smartphone app containing essential elements of a hope box and associated components of CT/DBT for military service members and veterans in distress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Virtual Hope Box (VHB) App for Smartphones:  Rationale</a:t>
            </a:r>
            <a:endParaRPr lang="en-US" sz="2400" dirty="0"/>
          </a:p>
        </p:txBody>
      </p:sp>
      <p:sp>
        <p:nvSpPr>
          <p:cNvPr id="4" name="Slide Number Placeholder 3"/>
          <p:cNvSpPr>
            <a:spLocks noGrp="1"/>
          </p:cNvSpPr>
          <p:nvPr>
            <p:ph type="sldNum" sz="quarter" idx="12"/>
          </p:nvPr>
        </p:nvSpPr>
        <p:spPr/>
        <p:txBody>
          <a:bodyPr/>
          <a:lstStyle/>
          <a:p>
            <a:r>
              <a:rPr lang="en-US" dirty="0" smtClean="0"/>
              <a:t>6</a:t>
            </a:r>
            <a:endParaRPr lang="en-US" dirty="0"/>
          </a:p>
        </p:txBody>
      </p:sp>
      <p:sp>
        <p:nvSpPr>
          <p:cNvPr id="24" name="TextBox 23"/>
          <p:cNvSpPr txBox="1"/>
          <p:nvPr/>
        </p:nvSpPr>
        <p:spPr>
          <a:xfrm>
            <a:off x="228600" y="1447800"/>
            <a:ext cx="8382000" cy="5078313"/>
          </a:xfrm>
          <a:prstGeom prst="rect">
            <a:avLst/>
          </a:prstGeom>
          <a:noFill/>
        </p:spPr>
        <p:txBody>
          <a:bodyPr wrap="square" rtlCol="0">
            <a:spAutoFit/>
          </a:bodyPr>
          <a:lstStyle/>
          <a:p>
            <a:pPr marL="342900" indent="-342900">
              <a:buFont typeface="+mj-lt"/>
              <a:buAutoNum type="arabicPeriod"/>
            </a:pPr>
            <a:r>
              <a:rPr lang="en-US" sz="1200" dirty="0" smtClean="0"/>
              <a:t>Severe psychological problems leading to hopelessness and even suicide are impacting recently deployed service members and their families </a:t>
            </a:r>
            <a:r>
              <a:rPr lang="en-US" sz="1200" b="1" dirty="0" smtClean="0"/>
              <a:t/>
            </a:r>
            <a:br>
              <a:rPr lang="en-US" sz="1200" b="1" dirty="0" smtClean="0"/>
            </a:br>
            <a:endParaRPr lang="en-US" sz="1200" b="1" dirty="0" smtClean="0"/>
          </a:p>
          <a:p>
            <a:pPr marL="342900" lvl="0" indent="-342900">
              <a:buFont typeface="+mj-lt"/>
              <a:buAutoNum type="arabicPeriod"/>
            </a:pPr>
            <a:r>
              <a:rPr lang="en-US" sz="1200" dirty="0" smtClean="0"/>
              <a:t>CT &amp; DBT have shown promise in treating suicidality</a:t>
            </a:r>
            <a:br>
              <a:rPr lang="en-US" sz="1200" dirty="0" smtClean="0"/>
            </a:br>
            <a:endParaRPr lang="en-US" sz="1200" dirty="0" smtClean="0"/>
          </a:p>
          <a:p>
            <a:pPr marL="342900" lvl="0" indent="-342900">
              <a:buFont typeface="+mj-lt"/>
              <a:buAutoNum type="arabicPeriod"/>
            </a:pPr>
            <a:r>
              <a:rPr lang="en-US" sz="1200" dirty="0" smtClean="0"/>
              <a:t>Therapeutic coping strategies often include use of hope box</a:t>
            </a:r>
            <a:br>
              <a:rPr lang="en-US" sz="1200" dirty="0" smtClean="0"/>
            </a:br>
            <a:endParaRPr lang="en-US" sz="1200" dirty="0" smtClean="0"/>
          </a:p>
          <a:p>
            <a:pPr marL="342900" lvl="0" indent="-342900">
              <a:buFont typeface="+mj-lt"/>
              <a:buAutoNum type="arabicPeriod"/>
            </a:pPr>
            <a:r>
              <a:rPr lang="en-US" sz="1200" dirty="0" smtClean="0"/>
              <a:t>Hope box is key therapeutic component but physically unwieldy and inconvenient- often not available when patient needs it most during crises</a:t>
            </a:r>
            <a:br>
              <a:rPr lang="en-US" sz="1200" dirty="0" smtClean="0"/>
            </a:br>
            <a:endParaRPr lang="en-US" sz="1200" dirty="0" smtClean="0"/>
          </a:p>
          <a:p>
            <a:pPr marL="342900" lvl="0" indent="-342900">
              <a:buFont typeface="+mj-lt"/>
              <a:buAutoNum type="arabicPeriod"/>
            </a:pPr>
            <a:r>
              <a:rPr lang="en-US" sz="1200" dirty="0" smtClean="0"/>
              <a:t>Rates of personal cellphone use among active and recently retired military personnel are extremely high- ubiquitous</a:t>
            </a:r>
            <a:br>
              <a:rPr lang="en-US" sz="1200" dirty="0" smtClean="0"/>
            </a:br>
            <a:endParaRPr lang="en-US" sz="1200" dirty="0" smtClean="0"/>
          </a:p>
          <a:p>
            <a:pPr marL="342900" lvl="0" indent="-342900">
              <a:buFont typeface="+mj-lt"/>
              <a:buAutoNum type="arabicPeriod"/>
            </a:pPr>
            <a:r>
              <a:rPr lang="en-US" sz="1200" dirty="0" smtClean="0"/>
              <a:t>Because mobile devices such as smartphones are carried all the time, they can expand the reach of traditional therapeutic interventions</a:t>
            </a:r>
            <a:br>
              <a:rPr lang="en-US" sz="1200" dirty="0" smtClean="0"/>
            </a:br>
            <a:endParaRPr lang="en-US" sz="1200" dirty="0" smtClean="0"/>
          </a:p>
          <a:p>
            <a:pPr marL="342900" indent="-342900">
              <a:buFont typeface="+mj-lt"/>
              <a:buAutoNum type="arabicPeriod"/>
            </a:pPr>
            <a:r>
              <a:rPr lang="en-US" sz="1200" dirty="0" smtClean="0"/>
              <a:t>A “Virtual Hope Box” (VHB) takes the common hope box practice and uses smartphone </a:t>
            </a:r>
            <a:br>
              <a:rPr lang="en-US" sz="1200" dirty="0" smtClean="0"/>
            </a:br>
            <a:r>
              <a:rPr lang="en-US" sz="1200" dirty="0" smtClean="0"/>
              <a:t>vehicle and features to enhance the access and experience. </a:t>
            </a:r>
            <a:br>
              <a:rPr lang="en-US" sz="1200" dirty="0" smtClean="0"/>
            </a:br>
            <a:endParaRPr lang="en-US" sz="1200" dirty="0" smtClean="0"/>
          </a:p>
          <a:p>
            <a:pPr marL="342900" indent="-342900">
              <a:buFont typeface="+mj-lt"/>
              <a:buAutoNum type="arabicPeriod"/>
            </a:pPr>
            <a:r>
              <a:rPr lang="en-US" sz="1200" dirty="0" smtClean="0"/>
              <a:t>Rich multimedia options on smartphone allow more varied options. Furthermore, </a:t>
            </a:r>
            <a:br>
              <a:rPr lang="en-US" sz="1200" dirty="0" smtClean="0"/>
            </a:br>
            <a:r>
              <a:rPr lang="en-US" sz="1200" dirty="0" smtClean="0"/>
              <a:t>smartphones are already common repository for user-generated and user-preferred </a:t>
            </a:r>
            <a:br>
              <a:rPr lang="en-US" sz="1200" dirty="0" smtClean="0"/>
            </a:br>
            <a:r>
              <a:rPr lang="en-US" sz="1200" dirty="0" smtClean="0"/>
              <a:t>media.</a:t>
            </a:r>
            <a:br>
              <a:rPr lang="en-US" sz="1200" dirty="0" smtClean="0"/>
            </a:br>
            <a:endParaRPr lang="en-US" sz="1200" dirty="0" smtClean="0"/>
          </a:p>
          <a:p>
            <a:pPr marL="342900" indent="-342900">
              <a:buFont typeface="+mj-lt"/>
              <a:buAutoNum type="arabicPeriod"/>
            </a:pPr>
            <a:r>
              <a:rPr lang="en-US" sz="1200" dirty="0" smtClean="0"/>
              <a:t>Service members are highly mobile.  Suicidal crises most likely to emerge in </a:t>
            </a:r>
            <a:br>
              <a:rPr lang="en-US" sz="1200" dirty="0" smtClean="0"/>
            </a:br>
            <a:r>
              <a:rPr lang="en-US" sz="1200" dirty="0" smtClean="0"/>
              <a:t>absence of healthcare providers. </a:t>
            </a:r>
            <a:br>
              <a:rPr lang="en-US" sz="1200" dirty="0" smtClean="0"/>
            </a:br>
            <a:endParaRPr lang="en-US" sz="1200" dirty="0" smtClean="0"/>
          </a:p>
          <a:p>
            <a:pPr marL="342900" indent="-342900">
              <a:buFont typeface="+mj-lt"/>
              <a:buAutoNum type="arabicPeriod"/>
            </a:pPr>
            <a:r>
              <a:rPr lang="en-US" sz="1200" dirty="0" smtClean="0"/>
              <a:t>Smartphone-based app allows for easily personalized VHB that is highly portable </a:t>
            </a:r>
            <a:br>
              <a:rPr lang="en-US" sz="1200" dirty="0" smtClean="0"/>
            </a:br>
            <a:r>
              <a:rPr lang="en-US" sz="1200" dirty="0" smtClean="0"/>
              <a:t>and always available to a user in distress wherever they are.</a:t>
            </a:r>
          </a:p>
        </p:txBody>
      </p:sp>
      <p:pic>
        <p:nvPicPr>
          <p:cNvPr id="1026" name="Picture 2"/>
          <p:cNvPicPr>
            <a:picLocks noChangeAspect="1" noChangeArrowheads="1"/>
          </p:cNvPicPr>
          <p:nvPr/>
        </p:nvPicPr>
        <p:blipFill>
          <a:blip r:embed="rId2" cstate="print"/>
          <a:srcRect/>
          <a:stretch>
            <a:fillRect/>
          </a:stretch>
        </p:blipFill>
        <p:spPr bwMode="auto">
          <a:xfrm>
            <a:off x="6858000" y="4267200"/>
            <a:ext cx="2005988"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VHB Study</a:t>
            </a:r>
            <a:endParaRPr lang="en-US" sz="2400" dirty="0"/>
          </a:p>
        </p:txBody>
      </p:sp>
      <p:sp>
        <p:nvSpPr>
          <p:cNvPr id="4" name="Slide Number Placeholder 3"/>
          <p:cNvSpPr>
            <a:spLocks noGrp="1"/>
          </p:cNvSpPr>
          <p:nvPr>
            <p:ph type="sldNum" sz="quarter" idx="12"/>
          </p:nvPr>
        </p:nvSpPr>
        <p:spPr/>
        <p:txBody>
          <a:bodyPr/>
          <a:lstStyle/>
          <a:p>
            <a:r>
              <a:rPr lang="en-US" dirty="0" smtClean="0"/>
              <a:t>6</a:t>
            </a:r>
            <a:endParaRPr lang="en-US" dirty="0"/>
          </a:p>
        </p:txBody>
      </p:sp>
      <p:sp>
        <p:nvSpPr>
          <p:cNvPr id="9" name="TextBox 8"/>
          <p:cNvSpPr txBox="1"/>
          <p:nvPr/>
        </p:nvSpPr>
        <p:spPr>
          <a:xfrm>
            <a:off x="609600" y="1524000"/>
            <a:ext cx="7924800" cy="4585871"/>
          </a:xfrm>
          <a:prstGeom prst="rect">
            <a:avLst/>
          </a:prstGeom>
          <a:noFill/>
        </p:spPr>
        <p:txBody>
          <a:bodyPr wrap="square" rtlCol="0">
            <a:spAutoFit/>
          </a:bodyPr>
          <a:lstStyle/>
          <a:p>
            <a:r>
              <a:rPr lang="en-US" sz="1400" b="1" dirty="0" smtClean="0"/>
              <a:t>Objective</a:t>
            </a:r>
            <a:r>
              <a:rPr lang="en-US" sz="1400" dirty="0" smtClean="0"/>
              <a:t>:  To conduct a proof of concept development and evaluation of a virtual hope-box (VHB) smartphone app to supplement in-person clinical therapy for service members with suicide ideation or behavior.  </a:t>
            </a:r>
            <a:br>
              <a:rPr lang="en-US" sz="1400" dirty="0" smtClean="0"/>
            </a:br>
            <a:r>
              <a:rPr lang="en-US" sz="1400" dirty="0" smtClean="0"/>
              <a:t/>
            </a:r>
            <a:br>
              <a:rPr lang="en-US" sz="1400" dirty="0" smtClean="0"/>
            </a:br>
            <a:endParaRPr lang="en-US" sz="1400" dirty="0" smtClean="0"/>
          </a:p>
          <a:p>
            <a:r>
              <a:rPr lang="en-US" sz="1400" dirty="0" smtClean="0"/>
              <a:t>We will develop and test the VHB app in two phases: </a:t>
            </a:r>
            <a:br>
              <a:rPr lang="en-US" sz="1400" dirty="0" smtClean="0"/>
            </a:br>
            <a:r>
              <a:rPr lang="en-US" sz="1400" dirty="0" smtClean="0"/>
              <a:t/>
            </a:r>
            <a:br>
              <a:rPr lang="en-US" sz="1400" dirty="0" smtClean="0"/>
            </a:br>
            <a:endParaRPr lang="en-US" sz="1400" dirty="0" smtClean="0"/>
          </a:p>
          <a:p>
            <a:pPr marL="228600" lvl="0" indent="-228600">
              <a:buFont typeface="+mj-lt"/>
              <a:buAutoNum type="arabicPeriod"/>
            </a:pPr>
            <a:r>
              <a:rPr lang="en-US" sz="1400" dirty="0" smtClean="0"/>
              <a:t>Phase 1: an initial prototype development followed by usability testing of the prototype to inform refinement of the app interface, functioning and content.</a:t>
            </a:r>
            <a:br>
              <a:rPr lang="en-US" sz="1400" dirty="0" smtClean="0"/>
            </a:br>
            <a:endParaRPr lang="en-US" sz="1400" dirty="0" smtClean="0"/>
          </a:p>
          <a:p>
            <a:pPr marL="800100" lvl="1" indent="-342900">
              <a:buFont typeface="Arial" pitchFamily="34" charset="0"/>
              <a:buChar char="•"/>
            </a:pPr>
            <a:r>
              <a:rPr lang="en-US" sz="1400" dirty="0" smtClean="0"/>
              <a:t>At T2/JBLM  </a:t>
            </a:r>
            <a:br>
              <a:rPr lang="en-US" sz="1400" dirty="0" smtClean="0"/>
            </a:br>
            <a:r>
              <a:rPr lang="en-US" sz="1400" dirty="0" smtClean="0"/>
              <a:t/>
            </a:r>
            <a:br>
              <a:rPr lang="en-US" sz="1400" dirty="0" smtClean="0"/>
            </a:br>
            <a:endParaRPr lang="en-US" sz="1400" dirty="0" smtClean="0"/>
          </a:p>
          <a:p>
            <a:pPr marL="228600" lvl="0" indent="-228600">
              <a:buFont typeface="+mj-lt"/>
              <a:buAutoNum type="arabicPeriod"/>
            </a:pPr>
            <a:r>
              <a:rPr lang="en-US" sz="1400" dirty="0" smtClean="0"/>
              <a:t>Phase 2: a proof of concept pilot comparing acceptability and utility of the VHB with a conventional “physical” Hope Box (PHB) in clinical practice.   </a:t>
            </a:r>
            <a:br>
              <a:rPr lang="en-US" sz="1400" dirty="0" smtClean="0"/>
            </a:br>
            <a:endParaRPr lang="en-US" sz="1400" dirty="0" smtClean="0"/>
          </a:p>
          <a:p>
            <a:pPr marL="685800" lvl="1" indent="-228600">
              <a:buFont typeface="Arial" pitchFamily="34" charset="0"/>
              <a:buChar char="•"/>
            </a:pPr>
            <a:r>
              <a:rPr lang="en-US" sz="1400" dirty="0" smtClean="0"/>
              <a:t>Dialectical Behavior Therapy (DBT) Program at the VAMC Portland Mental Health Clinic</a:t>
            </a:r>
          </a:p>
          <a:p>
            <a:pPr marL="685800" lvl="1" indent="-228600">
              <a:buFont typeface="Arial" pitchFamily="34" charset="0"/>
              <a:buChar char="•"/>
            </a:pPr>
            <a:r>
              <a:rPr lang="en-US" sz="1400" dirty="0" smtClean="0"/>
              <a:t>High-risk-of-self-harm veterans entering DBT for Bipolar Disorder or PTSD</a:t>
            </a:r>
          </a:p>
          <a:p>
            <a:pPr marL="685800" lvl="1" indent="-228600">
              <a:buFont typeface="Arial" pitchFamily="34" charset="0"/>
              <a:buChar char="•"/>
            </a:pPr>
            <a:r>
              <a:rPr lang="en-US" sz="1400" dirty="0" smtClean="0"/>
              <a:t>“Self-soothing box" currently used in distress tolerance module</a:t>
            </a:r>
            <a:r>
              <a:rPr lang="en-US" sz="1200" dirty="0" smtClean="0"/>
              <a:t/>
            </a:r>
            <a:br>
              <a:rPr lang="en-US" sz="1200" dirty="0" smtClean="0"/>
            </a:b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151515"/>
      </a:dk1>
      <a:lt1>
        <a:sysClr val="window" lastClr="FFFFFF"/>
      </a:lt1>
      <a:dk2>
        <a:srgbClr val="151515"/>
      </a:dk2>
      <a:lt2>
        <a:srgbClr val="EEECE1"/>
      </a:lt2>
      <a:accent1>
        <a:srgbClr val="569FD3"/>
      </a:accent1>
      <a:accent2>
        <a:srgbClr val="C51230"/>
      </a:accent2>
      <a:accent3>
        <a:srgbClr val="569FD3"/>
      </a:accent3>
      <a:accent4>
        <a:srgbClr val="002E56"/>
      </a:accent4>
      <a:accent5>
        <a:srgbClr val="1F497D"/>
      </a:accent5>
      <a:accent6>
        <a:srgbClr val="D1D3D4"/>
      </a:accent6>
      <a:hlink>
        <a:srgbClr val="569FD3"/>
      </a:hlink>
      <a:folHlink>
        <a:srgbClr val="C512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B98E34FC701E488F81754E2619A13C" ma:contentTypeVersion="0" ma:contentTypeDescription="Create a new document." ma:contentTypeScope="" ma:versionID="e2743a34593affce63cfa6afdd74ea27">
  <xsd:schema xmlns:xsd="http://www.w3.org/2001/XMLSchema" xmlns:p="http://schemas.microsoft.com/office/2006/metadata/properties" xmlns:ns2="348EB962-70FC-481E-8F81-754E2619A13C" targetNamespace="http://schemas.microsoft.com/office/2006/metadata/properties" ma:root="true" ma:fieldsID="af52833dc889d1f1949807672ef2c470" ns2:_="">
    <xsd:import namespace="348EB962-70FC-481E-8F81-754E2619A13C"/>
    <xsd:element name="properties">
      <xsd:complexType>
        <xsd:sequence>
          <xsd:element name="documentManagement">
            <xsd:complexType>
              <xsd:all>
                <xsd:element ref="ns2:Document_x0020_Type" minOccurs="0"/>
                <xsd:element ref="ns2:Status" minOccurs="0"/>
              </xsd:all>
            </xsd:complexType>
          </xsd:element>
        </xsd:sequence>
      </xsd:complexType>
    </xsd:element>
  </xsd:schema>
  <xsd:schema xmlns:xsd="http://www.w3.org/2001/XMLSchema" xmlns:dms="http://schemas.microsoft.com/office/2006/documentManagement/types" targetNamespace="348EB962-70FC-481E-8F81-754E2619A13C" elementFormDefault="qualified">
    <xsd:import namespace="http://schemas.microsoft.com/office/2006/documentManagement/types"/>
    <xsd:element name="Document_x0020_Type" ma:index="8" nillable="true" ma:displayName="Document Type" ma:default="T2 General" ma:format="Dropdown" ma:internalName="Document_x0020_Type">
      <xsd:simpleType>
        <xsd:restriction base="dms:Choice">
          <xsd:enumeration value="CEEP-equipment &amp; Service Request"/>
          <xsd:enumeration value="DCoE General"/>
          <xsd:enumeration value="Logo's"/>
          <xsd:enumeration value="Orientations"/>
          <xsd:enumeration value="TDY/TRAVEL Policy and Procedures"/>
          <xsd:enumeration value="Templates"/>
          <xsd:enumeration value="Operations General"/>
          <xsd:enumeration value="Other"/>
          <xsd:enumeration value="T2 General"/>
          <xsd:enumeration value="Reference"/>
          <xsd:enumeration value="Web Design"/>
        </xsd:restriction>
      </xsd:simpleType>
    </xsd:element>
    <xsd:element name="Status" ma:index="9" nillable="true" ma:displayName="Status" ma:default="Current" ma:format="Dropdown" ma:internalName="Status">
      <xsd:simpleType>
        <xsd:restriction base="dms:Choice">
          <xsd:enumeration value="Current"/>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348EB962-70FC-481E-8F81-754E2619A13C">Current</Status>
    <Document_x0020_Type xmlns="348EB962-70FC-481E-8F81-754E2619A13C">Templates</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C8190D-5DDA-4E1E-8977-8CD7FDCA5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8EB962-70FC-481E-8F81-754E2619A13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D8A9C71-90F5-408C-8445-A922C4C5E580}">
  <ds:schemaRefs>
    <ds:schemaRef ds:uri="http://schemas.microsoft.com/office/2006/metadata/properties"/>
    <ds:schemaRef ds:uri="348EB962-70FC-481E-8F81-754E2619A13C"/>
  </ds:schemaRefs>
</ds:datastoreItem>
</file>

<file path=customXml/itemProps3.xml><?xml version="1.0" encoding="utf-8"?>
<ds:datastoreItem xmlns:ds="http://schemas.openxmlformats.org/officeDocument/2006/customXml" ds:itemID="{A72F10D2-80FC-4F2D-B7E2-F035E9C5F0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7642</TotalTime>
  <Words>808</Words>
  <Application>Microsoft Office PowerPoint</Application>
  <PresentationFormat>On-screen Show (4:3)</PresentationFormat>
  <Paragraphs>193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Development and Evaluation of a Virtual Hope Box for Reducing Suicidal Ideation  PI: Nigel Bush, PhD    T2: Julie Kinn PhD, Matt Higgins, Wes Turney-Loos  VA National Ctr. for PTSD :Julia Hoffman PhD  VAMC Portland: Steven Dobscha MD, Lauren Denneson PhD </vt:lpstr>
      <vt:lpstr>Disclaimers</vt:lpstr>
      <vt:lpstr>Background</vt:lpstr>
      <vt:lpstr>Suicide Prevention</vt:lpstr>
      <vt:lpstr>Personal Smartphone Revolution</vt:lpstr>
      <vt:lpstr>DCoE’s National Center for Telehealth &amp; Technology (T2)</vt:lpstr>
      <vt:lpstr>National Center for Telehealth &amp; Technology (DCoE) </vt:lpstr>
      <vt:lpstr>Virtual Hope Box (VHB) App for Smartphones:  Rationale</vt:lpstr>
      <vt:lpstr>VHB Study</vt:lpstr>
      <vt:lpstr>VHB Proof of Concept Study</vt:lpstr>
      <vt:lpstr>VHB Study: Phase 1-  T2</vt:lpstr>
      <vt:lpstr>VHB Study: Phase 2- Portland VA DBT Clinic</vt:lpstr>
      <vt:lpstr>VHB Study: Patient &amp; Clinician Outcomes</vt:lpstr>
      <vt:lpstr>T2 Virtual Hope Box</vt:lpstr>
      <vt:lpstr>VHB: Construct &amp; Customize</vt:lpstr>
      <vt:lpstr>VHB: Construct &amp; Customize (cont.)</vt:lpstr>
      <vt:lpstr>VHB: Support Contacts</vt:lpstr>
      <vt:lpstr>VHB: Remind Me</vt:lpstr>
      <vt:lpstr>VHB: Relax Me</vt:lpstr>
      <vt:lpstr>VHB: Distract Me- Games &amp; Puzzles</vt:lpstr>
      <vt:lpstr>VHB: Distract Me- Activity Planner</vt:lpstr>
      <vt:lpstr>VHB: Coping Cards</vt:lpstr>
      <vt:lpstr>VHB: Inspire Me</vt:lpstr>
      <vt:lpstr>Slide 24</vt:lpstr>
    </vt:vector>
  </TitlesOfParts>
  <Company>MEDCOM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nigel.bush</cp:lastModifiedBy>
  <cp:revision>884</cp:revision>
  <dcterms:created xsi:type="dcterms:W3CDTF">2010-02-18T20:34:33Z</dcterms:created>
  <dcterms:modified xsi:type="dcterms:W3CDTF">2012-06-08T15:13:33Z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0x01010062B98E34FC701E488F81754E2619A13C</vt:lpwstr>
  </property>
</Properties>
</file>