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69" r:id="rId3"/>
    <p:sldId id="306" r:id="rId4"/>
    <p:sldId id="305" r:id="rId5"/>
    <p:sldId id="288" r:id="rId6"/>
    <p:sldId id="307" r:id="rId7"/>
    <p:sldId id="308" r:id="rId8"/>
    <p:sldId id="309" r:id="rId9"/>
    <p:sldId id="310" r:id="rId10"/>
    <p:sldId id="311" r:id="rId11"/>
    <p:sldId id="313" r:id="rId12"/>
    <p:sldId id="323" r:id="rId13"/>
    <p:sldId id="328" r:id="rId14"/>
    <p:sldId id="324" r:id="rId15"/>
    <p:sldId id="325" r:id="rId16"/>
    <p:sldId id="326" r:id="rId17"/>
    <p:sldId id="327" r:id="rId18"/>
    <p:sldId id="320" r:id="rId19"/>
    <p:sldId id="32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ssc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800040"/>
    <a:srgbClr val="3F008C"/>
    <a:srgbClr val="E5D1FF"/>
    <a:srgbClr val="240050"/>
    <a:srgbClr val="FF5757"/>
    <a:srgbClr val="28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54" autoAdjust="0"/>
  </p:normalViewPr>
  <p:slideViewPr>
    <p:cSldViewPr>
      <p:cViewPr varScale="1">
        <p:scale>
          <a:sx n="95" d="100"/>
          <a:sy n="95" d="100"/>
        </p:scale>
        <p:origin x="25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FD3EF-C3B1-44C3-AF17-C4511C60D1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57F83-D8A7-4402-93C4-99DA8325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-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52600"/>
            <a:ext cx="7772400" cy="1828800"/>
          </a:xfrm>
        </p:spPr>
        <p:txBody>
          <a:bodyPr anchor="ctr" anchorCtr="0">
            <a:noAutofit/>
          </a:bodyPr>
          <a:lstStyle>
            <a:lvl1pPr algn="ctr">
              <a:defRPr sz="4000" b="1" cap="all">
                <a:ln w="0" cap="rnd" cmpd="sng">
                  <a:noFill/>
                  <a:round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434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84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9662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524000"/>
            <a:ext cx="40386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1524000"/>
            <a:ext cx="40386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BC83-E4CE-4802-AD24-330A1D260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1430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BDE28-5439-944F-8B73-46E076D86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" y="1295401"/>
            <a:ext cx="9149715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52600"/>
            <a:ext cx="7772400" cy="1828800"/>
          </a:xfrm>
        </p:spPr>
        <p:txBody>
          <a:bodyPr anchor="ctr" anchorCtr="0">
            <a:noAutofit/>
          </a:bodyPr>
          <a:lstStyle>
            <a:lvl1pPr algn="ctr">
              <a:defRPr sz="4000" b="1" cap="all">
                <a:ln w="0" cap="rnd" cmpd="sng">
                  <a:noFill/>
                  <a:round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434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48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9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0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6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1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9288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621"/>
            <a:ext cx="3008313" cy="3749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33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9662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0"/>
            <a:ext cx="82296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52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95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42" y="76200"/>
            <a:ext cx="1419876" cy="76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43001"/>
            <a:ext cx="9144000" cy="152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49" r:id="rId4"/>
    <p:sldLayoutId id="2147483650" r:id="rId5"/>
    <p:sldLayoutId id="2147483659" r:id="rId6"/>
    <p:sldLayoutId id="2147483653" r:id="rId7"/>
    <p:sldLayoutId id="2147483656" r:id="rId8"/>
    <p:sldLayoutId id="2147483657" r:id="rId9"/>
    <p:sldLayoutId id="2147483658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9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2"/>
            <a:ext cx="9144000" cy="152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42" y="76200"/>
            <a:ext cx="1419876" cy="762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" y="1295401"/>
            <a:ext cx="9149715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22313" y="1752600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Dissemination and Implementation Research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85800" y="4724400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accent2"/>
                </a:solidFill>
              </a:rPr>
              <a:t>Katherine Anne Comtois, PhD, MPH</a:t>
            </a:r>
          </a:p>
          <a:p>
            <a:pPr algn="l"/>
            <a:r>
              <a:rPr lang="en-US" sz="2000" b="1" dirty="0" smtClean="0">
                <a:solidFill>
                  <a:schemeClr val="accent2"/>
                </a:solidFill>
              </a:rPr>
              <a:t>Associate Professor</a:t>
            </a:r>
          </a:p>
          <a:p>
            <a:pPr algn="l"/>
            <a:r>
              <a:rPr lang="en-US" sz="2000" b="1" dirty="0" smtClean="0">
                <a:solidFill>
                  <a:schemeClr val="accent2"/>
                </a:solidFill>
              </a:rPr>
              <a:t>Department of Psychiatry and Behavioral Sciences</a:t>
            </a:r>
          </a:p>
          <a:p>
            <a:pPr algn="l"/>
            <a:r>
              <a:rPr lang="en-US" sz="2000" b="1" dirty="0" smtClean="0">
                <a:solidFill>
                  <a:schemeClr val="accent2"/>
                </a:solidFill>
              </a:rPr>
              <a:t>University of Washington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295400"/>
            <a:ext cx="76962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Implementation Outcomes?</a:t>
            </a: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52400" y="4724400"/>
            <a:ext cx="243839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Sustainability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438400" y="4648200"/>
            <a:ext cx="62484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Sustainability is deﬁned as the extent to which a newly implemented treatment is maintained or institutionalized within a service setting’s ongoing, stable operations. 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28600" y="2819400"/>
            <a:ext cx="22098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Reach/</a:t>
            </a:r>
          </a:p>
          <a:p>
            <a:r>
              <a:rPr lang="en-US" sz="2400" dirty="0" smtClean="0"/>
              <a:t>Penetration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438400" y="2514600"/>
            <a:ext cx="65532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Penetration is deﬁned as the integration of a practice within a service setting and its </a:t>
            </a:r>
            <a:r>
              <a:rPr lang="en-US" sz="2400" dirty="0" smtClean="0"/>
              <a:t>subsystems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# clients receiving service/# clients eligible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# providers offering service/# providers trained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1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981200"/>
            <a:ext cx="7696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Testing a clinical intervention while gathering information on its delivery during the effectiveness trial and/or on its potential for implementation in a real-world situation.</a:t>
            </a: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457200" y="1447800"/>
            <a:ext cx="68580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Hybrid Type 1 – Primarily Effectiveness Trial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71600" y="38100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Simultaneous testing of a clinical intervention and an implementation intervention/strategy.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838200" y="3276600"/>
            <a:ext cx="64770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sz="2400" dirty="0" smtClean="0"/>
              <a:t>Hybrid Type 2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371600" y="5257800"/>
            <a:ext cx="7696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Testing an implementation intervention/strategy while observing/gathering information on the clinical intervention and related outcomes.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09600" y="4724400"/>
            <a:ext cx="68580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Hybrid Type 3 – Primarily Implementation Trial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083735" y="3674536"/>
            <a:ext cx="3057047" cy="584776"/>
          </a:xfrm>
          <a:prstGeom prst="rect">
            <a:avLst/>
          </a:prstGeom>
          <a:solidFill>
            <a:srgbClr val="E5D1FF"/>
          </a:solidFill>
          <a:ln>
            <a:solidFill>
              <a:srgbClr val="3F008C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F008C"/>
                </a:solidFill>
              </a:rPr>
              <a:t>You have options</a:t>
            </a:r>
            <a:endParaRPr lang="en-US" sz="3200" dirty="0">
              <a:solidFill>
                <a:srgbClr val="3F008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41098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Curran</a:t>
            </a:r>
            <a:r>
              <a:rPr lang="en-US" sz="1400" dirty="0"/>
              <a:t> </a:t>
            </a:r>
            <a:r>
              <a:rPr lang="en-US" sz="1400" dirty="0" smtClean="0"/>
              <a:t>et al. </a:t>
            </a:r>
            <a:r>
              <a:rPr lang="en-US" sz="1400" dirty="0"/>
              <a:t>Effectiveness-implementation Hybrid Designs: Combining elements of clinical effectiveness and implementation research to enhance public health impact. Medical Care, 50(3): 217-226</a:t>
            </a:r>
          </a:p>
        </p:txBody>
      </p:sp>
    </p:spTree>
    <p:extLst>
      <p:ext uri="{BB962C8B-B14F-4D97-AF65-F5344CB8AC3E}">
        <p14:creationId xmlns:p14="http://schemas.microsoft.com/office/powerpoint/2010/main" val="25130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609600"/>
            <a:ext cx="85915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885950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19200"/>
            <a:ext cx="8095785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091" y="2819400"/>
            <a:ext cx="617149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1143000"/>
            <a:ext cx="8775774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18859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6286370" cy="3892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28600"/>
            <a:ext cx="18859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86200"/>
            <a:ext cx="4080585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2337" y="2334163"/>
            <a:ext cx="162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Videos and </a:t>
            </a:r>
          </a:p>
          <a:p>
            <a:r>
              <a:rPr lang="en-US" dirty="0" smtClean="0"/>
              <a:t>Slides Available</a:t>
            </a:r>
          </a:p>
        </p:txBody>
      </p:sp>
    </p:spTree>
    <p:extLst>
      <p:ext uri="{BB962C8B-B14F-4D97-AF65-F5344CB8AC3E}">
        <p14:creationId xmlns:p14="http://schemas.microsoft.com/office/powerpoint/2010/main" val="23817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268843"/>
            <a:ext cx="1885950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4676775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152775"/>
            <a:ext cx="3914775" cy="329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295400"/>
            <a:ext cx="228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 Repository</a:t>
            </a:r>
          </a:p>
          <a:p>
            <a:r>
              <a:rPr lang="en-US" dirty="0" smtClean="0"/>
              <a:t>Summarizes Key</a:t>
            </a:r>
          </a:p>
          <a:p>
            <a:r>
              <a:rPr lang="en-US" dirty="0" smtClean="0"/>
              <a:t>D&amp;I Instruments</a:t>
            </a:r>
          </a:p>
        </p:txBody>
      </p:sp>
    </p:spTree>
    <p:extLst>
      <p:ext uri="{BB962C8B-B14F-4D97-AF65-F5344CB8AC3E}">
        <p14:creationId xmlns:p14="http://schemas.microsoft.com/office/powerpoint/2010/main" val="37114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885950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52550"/>
            <a:ext cx="818583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71600"/>
            <a:ext cx="3962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pic>
        <p:nvPicPr>
          <p:cNvPr id="2" name="Picture 1" descr="Screen Shot 2016-03-29 at 7.3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6629400" cy="1897092"/>
          </a:xfrm>
          <a:prstGeom prst="rect">
            <a:avLst/>
          </a:prstGeom>
        </p:spPr>
      </p:pic>
      <p:pic>
        <p:nvPicPr>
          <p:cNvPr id="3" name="Picture 2" descr="Screen Shot 2016-03-29 at 7.3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67504"/>
            <a:ext cx="8915400" cy="2561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3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295400"/>
            <a:ext cx="1752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the MSRC D &amp; I Core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4038600"/>
            <a:ext cx="2667000" cy="2514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800040"/>
              </a:solidFill>
            </a:endParaRPr>
          </a:p>
          <a:p>
            <a:pPr marL="53975"/>
            <a:r>
              <a:rPr lang="en-US" dirty="0" smtClean="0">
                <a:solidFill>
                  <a:srgbClr val="800040"/>
                </a:solidFill>
              </a:rPr>
              <a:t>Department of Defense and VHA Contacts, Offices, Clinics, and Installations</a:t>
            </a:r>
            <a:endParaRPr lang="en-US" dirty="0">
              <a:solidFill>
                <a:srgbClr val="800040"/>
              </a:solidFill>
            </a:endParaRPr>
          </a:p>
        </p:txBody>
      </p:sp>
      <p:pic>
        <p:nvPicPr>
          <p:cNvPr id="7" name="Picture 6" descr="Screen Shot 2016-03-29 at 7.5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0"/>
            <a:ext cx="3149600" cy="12319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05400" y="4038600"/>
            <a:ext cx="2590800" cy="2514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100" dirty="0" smtClean="0">
              <a:solidFill>
                <a:srgbClr val="800040"/>
              </a:solidFill>
            </a:endParaRPr>
          </a:p>
          <a:p>
            <a:endParaRPr lang="en-US" sz="1400" dirty="0">
              <a:solidFill>
                <a:srgbClr val="800040"/>
              </a:solidFill>
            </a:endParaRPr>
          </a:p>
          <a:p>
            <a:r>
              <a:rPr lang="en-US" dirty="0" smtClean="0">
                <a:solidFill>
                  <a:srgbClr val="800040"/>
                </a:solidFill>
              </a:rPr>
              <a:t>Implementation Researchers and Methodologists</a:t>
            </a:r>
            <a:endParaRPr lang="en-US" dirty="0">
              <a:solidFill>
                <a:srgbClr val="80004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19400" y="1752600"/>
            <a:ext cx="2667000" cy="2514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800040"/>
              </a:solidFill>
            </a:endParaRPr>
          </a:p>
          <a:p>
            <a:endParaRPr lang="en-US" dirty="0" smtClean="0">
              <a:solidFill>
                <a:srgbClr val="800040"/>
              </a:solidFill>
            </a:endParaRPr>
          </a:p>
          <a:p>
            <a:pPr algn="ctr"/>
            <a:r>
              <a:rPr lang="en-US" dirty="0" smtClean="0">
                <a:solidFill>
                  <a:srgbClr val="800040"/>
                </a:solidFill>
              </a:rPr>
              <a:t>MSRC PIs and Trainees</a:t>
            </a:r>
            <a:endParaRPr lang="en-US" dirty="0">
              <a:solidFill>
                <a:srgbClr val="80004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0" y="5715000"/>
            <a:ext cx="1981200" cy="0"/>
          </a:xfrm>
          <a:prstGeom prst="line">
            <a:avLst/>
          </a:prstGeom>
          <a:ln>
            <a:solidFill>
              <a:srgbClr val="00408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 flipH="1">
            <a:off x="2743201" y="3898945"/>
            <a:ext cx="466772" cy="444455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5"/>
            <a:endCxn id="8" idx="1"/>
          </p:cNvCxnSpPr>
          <p:nvPr/>
        </p:nvCxnSpPr>
        <p:spPr>
          <a:xfrm>
            <a:off x="5095827" y="3898945"/>
            <a:ext cx="388987" cy="507910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55754" y="4461302"/>
            <a:ext cx="1614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080"/>
                </a:solidFill>
              </a:rPr>
              <a:t>Looking for</a:t>
            </a:r>
          </a:p>
          <a:p>
            <a:r>
              <a:rPr lang="en-US" sz="2400" b="1" dirty="0" smtClean="0">
                <a:solidFill>
                  <a:srgbClr val="004080"/>
                </a:solidFill>
              </a:rPr>
              <a:t>Synergy</a:t>
            </a:r>
            <a:endParaRPr lang="en-US" sz="2400" b="1" dirty="0" smtClean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09800"/>
            <a:ext cx="3008313" cy="487202"/>
          </a:xfrm>
        </p:spPr>
        <p:txBody>
          <a:bodyPr>
            <a:noAutofit/>
          </a:bodyPr>
          <a:lstStyle/>
          <a:p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0" y="2819400"/>
            <a:ext cx="4114800" cy="280497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Defining D&amp;I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makes it different?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Designs and Outcomes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Resources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MSRC D&amp;I Core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7053" y="57083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MG_69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00" y="1600200"/>
            <a:ext cx="27432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76200" y="4648200"/>
            <a:ext cx="243839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Implementation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514600" y="4267200"/>
            <a:ext cx="63246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An effort specifically designed to get best practice findings and related products into routine and sustained use through appropriate change/uptake/adoption interventions. 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28600" y="2819400"/>
            <a:ext cx="22098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Dissemination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514600" y="2468940"/>
            <a:ext cx="62484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An effort to communicate tailored information to target audiences with the goal of engagement and information </a:t>
            </a:r>
            <a:r>
              <a:rPr lang="en-US" sz="2400" dirty="0" smtClean="0"/>
              <a:t>use. (Dissemination </a:t>
            </a:r>
            <a:r>
              <a:rPr lang="en-US" sz="2400" dirty="0"/>
              <a:t>is an inherent part of </a:t>
            </a:r>
            <a:r>
              <a:rPr lang="en-US" sz="2400" dirty="0" smtClean="0"/>
              <a:t>implementation.)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2400" y="6119336"/>
            <a:ext cx="883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Curran, GM, Bauer, M, </a:t>
            </a:r>
            <a:r>
              <a:rPr lang="en-US" sz="1400" dirty="0" err="1"/>
              <a:t>Mittman</a:t>
            </a:r>
            <a:r>
              <a:rPr lang="en-US" sz="1400" dirty="0"/>
              <a:t>, B, </a:t>
            </a:r>
            <a:r>
              <a:rPr lang="en-US" sz="1400" dirty="0" err="1"/>
              <a:t>Pyne</a:t>
            </a:r>
            <a:r>
              <a:rPr lang="en-US" sz="1400" dirty="0"/>
              <a:t>, JM, &amp; </a:t>
            </a:r>
            <a:r>
              <a:rPr lang="en-US" sz="1400" dirty="0" err="1"/>
              <a:t>Stetler</a:t>
            </a:r>
            <a:r>
              <a:rPr lang="en-US" sz="1400" dirty="0"/>
              <a:t>, C. Effectiveness-implementation Hybrid Designs: Combining elements of clinical effectiveness and implementation research to enhance public health impact. Medical Care, 50(3): 217-226</a:t>
            </a:r>
          </a:p>
        </p:txBody>
      </p:sp>
    </p:spTree>
    <p:extLst>
      <p:ext uri="{BB962C8B-B14F-4D97-AF65-F5344CB8AC3E}">
        <p14:creationId xmlns:p14="http://schemas.microsoft.com/office/powerpoint/2010/main" val="11104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295400"/>
            <a:ext cx="2514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76201" y="4800600"/>
            <a:ext cx="243839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Dissemination or Implementation Intervention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514600" y="4458831"/>
            <a:ext cx="632460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A method or technique designed to enhance </a:t>
            </a:r>
            <a:r>
              <a:rPr lang="en-US" sz="2000" dirty="0" smtClean="0"/>
              <a:t>knowledge of or adoption </a:t>
            </a:r>
            <a:r>
              <a:rPr lang="en-US" sz="2000" dirty="0"/>
              <a:t>of a “clinical” </a:t>
            </a:r>
            <a:r>
              <a:rPr lang="en-US" sz="2000" dirty="0" smtClean="0"/>
              <a:t>intervention: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clinical guidelines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policy change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an electronic clinical reminder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marketing campaign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training using a Standardized Patient</a:t>
            </a:r>
            <a:endParaRPr lang="en-US" sz="2000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28600" y="2743200"/>
            <a:ext cx="20574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Clinical</a:t>
            </a:r>
          </a:p>
          <a:p>
            <a:r>
              <a:rPr lang="en-US" sz="2400" dirty="0" smtClean="0"/>
              <a:t>Intervention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514600" y="1944231"/>
            <a:ext cx="6248400" cy="23229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What you want to disseminate or implement: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specific </a:t>
            </a:r>
            <a:r>
              <a:rPr lang="en-US" sz="2000" dirty="0"/>
              <a:t>clinical/therapeutic practice (</a:t>
            </a:r>
            <a:r>
              <a:rPr lang="en-US" sz="2000" dirty="0" err="1"/>
              <a:t>eg</a:t>
            </a:r>
            <a:r>
              <a:rPr lang="en-US" sz="2000" dirty="0"/>
              <a:t>, use of aspirin after a myocardial infarction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delivery </a:t>
            </a:r>
            <a:r>
              <a:rPr lang="en-US" sz="2000" dirty="0"/>
              <a:t>system/organizational arrangement (</a:t>
            </a:r>
            <a:r>
              <a:rPr lang="en-US" sz="2000" dirty="0" err="1"/>
              <a:t>eg</a:t>
            </a:r>
            <a:r>
              <a:rPr lang="en-US" sz="2000" dirty="0"/>
              <a:t>, chronic care model or new administrative/practice process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health </a:t>
            </a:r>
            <a:r>
              <a:rPr lang="en-US" sz="2000" dirty="0"/>
              <a:t>promotion activity (</a:t>
            </a:r>
            <a:r>
              <a:rPr lang="en-US" sz="2000" dirty="0" err="1"/>
              <a:t>eg</a:t>
            </a:r>
            <a:r>
              <a:rPr lang="en-US" sz="2000" dirty="0"/>
              <a:t>, self-management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47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58199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the Role of D&amp;I Research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32509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6119336"/>
            <a:ext cx="883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Curran, GM, Bauer, M, </a:t>
            </a:r>
            <a:r>
              <a:rPr lang="en-US" sz="1400" dirty="0" err="1"/>
              <a:t>Mittman</a:t>
            </a:r>
            <a:r>
              <a:rPr lang="en-US" sz="1400" dirty="0"/>
              <a:t>, B, </a:t>
            </a:r>
            <a:r>
              <a:rPr lang="en-US" sz="1400" dirty="0" err="1"/>
              <a:t>Pyne</a:t>
            </a:r>
            <a:r>
              <a:rPr lang="en-US" sz="1400" dirty="0"/>
              <a:t>, JM, &amp; </a:t>
            </a:r>
            <a:r>
              <a:rPr lang="en-US" sz="1400" dirty="0" err="1"/>
              <a:t>Stetler</a:t>
            </a:r>
            <a:r>
              <a:rPr lang="en-US" sz="1400" dirty="0"/>
              <a:t>, C. Effectiveness-implementation Hybrid Designs: Combining elements of clinical effectiveness and implementation research to enhance public health impact. Medical Care, 50(3): 217-226</a:t>
            </a:r>
          </a:p>
        </p:txBody>
      </p:sp>
    </p:spTree>
    <p:extLst>
      <p:ext uri="{BB962C8B-B14F-4D97-AF65-F5344CB8AC3E}">
        <p14:creationId xmlns:p14="http://schemas.microsoft.com/office/powerpoint/2010/main" val="6877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9883"/>
            <a:ext cx="6934200" cy="4352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Proctor, E., </a:t>
            </a:r>
            <a:r>
              <a:rPr lang="en-US" sz="1200" dirty="0" err="1"/>
              <a:t>Silmere</a:t>
            </a:r>
            <a:r>
              <a:rPr lang="en-US" sz="1200" dirty="0"/>
              <a:t>, H., </a:t>
            </a:r>
            <a:r>
              <a:rPr lang="en-US" sz="1200" dirty="0" err="1"/>
              <a:t>Raghavan</a:t>
            </a:r>
            <a:r>
              <a:rPr lang="en-US" sz="1200" dirty="0"/>
              <a:t>, R., </a:t>
            </a:r>
            <a:r>
              <a:rPr lang="en-US" sz="1200" dirty="0" err="1"/>
              <a:t>Howmand</a:t>
            </a:r>
            <a:r>
              <a:rPr lang="en-US" sz="1200" dirty="0"/>
              <a:t>, P., Aarons, G., Bunger, A., et al. (2010). Outcomes for implementation research: Conceptual distinctions, measurement challenges, and research agenda. Administration and Policy in Mental Health and Mental Health Services Research, 38, 65-76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458199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the Role of D&amp;I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295400"/>
            <a:ext cx="76962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Implementation Outcomes?</a:t>
            </a: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52401" y="4953000"/>
            <a:ext cx="243839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Adoption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514600" y="4648200"/>
            <a:ext cx="6248400" cy="1200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Adoption is deﬁned as the intention, initial decision, or action to try or employ an innovation or evidence-based practice.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28600" y="2819400"/>
            <a:ext cx="22098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Acceptability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514600" y="2468940"/>
            <a:ext cx="62484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Acceptability is the perception among implementation stakeholders that a given treatment, service, practice, or innovation is agreeable, palatable, or satisfactory. </a:t>
            </a:r>
          </a:p>
        </p:txBody>
      </p:sp>
    </p:spTree>
    <p:extLst>
      <p:ext uri="{BB962C8B-B14F-4D97-AF65-F5344CB8AC3E}">
        <p14:creationId xmlns:p14="http://schemas.microsoft.com/office/powerpoint/2010/main" val="7235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295400"/>
            <a:ext cx="76962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Implementation Outcomes?</a:t>
            </a: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52401" y="4953000"/>
            <a:ext cx="243839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Cost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514600" y="4648200"/>
            <a:ext cx="62484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Cost </a:t>
            </a:r>
            <a:r>
              <a:rPr lang="en-US" sz="2400" dirty="0" smtClean="0"/>
              <a:t>is </a:t>
            </a:r>
            <a:r>
              <a:rPr lang="en-US" sz="2400" dirty="0"/>
              <a:t>deﬁned as the cost impact of an implementation </a:t>
            </a:r>
            <a:r>
              <a:rPr lang="en-US" sz="2400" dirty="0" smtClean="0"/>
              <a:t>effort and depends on costs of: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Clinical intervention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mplementation intervention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ocation </a:t>
            </a:r>
            <a:r>
              <a:rPr lang="en-US" sz="2400" dirty="0"/>
              <a:t>of service </a:t>
            </a:r>
            <a:r>
              <a:rPr lang="en-US" sz="2400" dirty="0" smtClean="0"/>
              <a:t>delivery</a:t>
            </a:r>
            <a:endParaRPr lang="en-US" sz="2400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28600" y="2819400"/>
            <a:ext cx="22098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Appropriate-ness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514600" y="2057400"/>
            <a:ext cx="62484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Appropriateness is the perceived ﬁt, relevance, or compatibility of the innovation or evidence based practice for a given practice setting, provider, or consumer; and/or perceived ﬁt of the innovation to address a particular issue or problem.</a:t>
            </a:r>
          </a:p>
        </p:txBody>
      </p:sp>
    </p:spTree>
    <p:extLst>
      <p:ext uri="{BB962C8B-B14F-4D97-AF65-F5344CB8AC3E}">
        <p14:creationId xmlns:p14="http://schemas.microsoft.com/office/powerpoint/2010/main" val="7407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295400"/>
            <a:ext cx="76962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Implementation Outcomes?</a:t>
            </a: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52401" y="4953000"/>
            <a:ext cx="243839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Fidelity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438400" y="4648200"/>
            <a:ext cx="62484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Fidelity is deﬁned as the degree to which an intervention was implemented as it was prescribed in the original </a:t>
            </a:r>
            <a:r>
              <a:rPr lang="en-US" sz="2400" dirty="0" smtClean="0"/>
              <a:t>protocol </a:t>
            </a:r>
            <a:r>
              <a:rPr lang="en-US" sz="2400" dirty="0"/>
              <a:t>or as it was intended by the program developers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28600" y="2819400"/>
            <a:ext cx="2209800" cy="71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2400" dirty="0" smtClean="0"/>
              <a:t>Feasibility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438400" y="2514600"/>
            <a:ext cx="62484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Feasibility </a:t>
            </a:r>
            <a:r>
              <a:rPr lang="en-US" sz="2400" dirty="0"/>
              <a:t>is deﬁned as the extent to which a new treatment, or an innovation, can be successfully used or carried out within a given agency or setting</a:t>
            </a:r>
          </a:p>
        </p:txBody>
      </p:sp>
    </p:spTree>
    <p:extLst>
      <p:ext uri="{BB962C8B-B14F-4D97-AF65-F5344CB8AC3E}">
        <p14:creationId xmlns:p14="http://schemas.microsoft.com/office/powerpoint/2010/main" val="22644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C_Template">
  <a:themeElements>
    <a:clrScheme name="UW">
      <a:dk1>
        <a:sysClr val="windowText" lastClr="000000"/>
      </a:dk1>
      <a:lt1>
        <a:sysClr val="window" lastClr="FFFFFF"/>
      </a:lt1>
      <a:dk2>
        <a:srgbClr val="D8D8D8"/>
      </a:dk2>
      <a:lt2>
        <a:srgbClr val="EEECE1"/>
      </a:lt2>
      <a:accent1>
        <a:srgbClr val="7F7F7F"/>
      </a:accent1>
      <a:accent2>
        <a:srgbClr val="33006F"/>
      </a:accent2>
      <a:accent3>
        <a:srgbClr val="E8D3A2"/>
      </a:accent3>
      <a:accent4>
        <a:srgbClr val="917B4C"/>
      </a:accent4>
      <a:accent5>
        <a:srgbClr val="D8D9DA"/>
      </a:accent5>
      <a:accent6>
        <a:srgbClr val="999999"/>
      </a:accent6>
      <a:hlink>
        <a:srgbClr val="0000FF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HMC_Template</Template>
  <TotalTime>2557</TotalTime>
  <Words>735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Segoe UI</vt:lpstr>
      <vt:lpstr>HMC_Template</vt:lpstr>
      <vt:lpstr>PowerPoint Presentation</vt:lpstr>
      <vt:lpstr>Overview</vt:lpstr>
      <vt:lpstr>Definitions</vt:lpstr>
      <vt:lpstr>Definitions</vt:lpstr>
      <vt:lpstr>Understanding the Role of D&amp;I Research</vt:lpstr>
      <vt:lpstr>Understanding the Role of D&amp;I Research</vt:lpstr>
      <vt:lpstr>What are Implementation Outcomes?</vt:lpstr>
      <vt:lpstr>What are Implementation Outcomes?</vt:lpstr>
      <vt:lpstr>What are Implementation Outcomes?</vt:lpstr>
      <vt:lpstr>What are Implementation Outcomes?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Resources</vt:lpstr>
      <vt:lpstr>Developing the MSRC D &amp; I Core</vt:lpstr>
    </vt:vector>
  </TitlesOfParts>
  <Company>UW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Stiles, Bryan</dc:creator>
  <cp:lastModifiedBy>Comtois, Katherine A</cp:lastModifiedBy>
  <cp:revision>285</cp:revision>
  <cp:lastPrinted>2015-04-07T01:33:57Z</cp:lastPrinted>
  <dcterms:created xsi:type="dcterms:W3CDTF">2015-04-01T20:18:52Z</dcterms:created>
  <dcterms:modified xsi:type="dcterms:W3CDTF">2017-04-18T18:31:47Z</dcterms:modified>
</cp:coreProperties>
</file>